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5" r:id="rId2"/>
    <p:sldId id="258" r:id="rId3"/>
    <p:sldId id="264" r:id="rId4"/>
    <p:sldId id="269" r:id="rId5"/>
    <p:sldId id="259" r:id="rId6"/>
    <p:sldId id="260" r:id="rId7"/>
    <p:sldId id="261" r:id="rId8"/>
    <p:sldId id="265" r:id="rId9"/>
    <p:sldId id="270" r:id="rId10"/>
    <p:sldId id="271" r:id="rId11"/>
    <p:sldId id="266" r:id="rId12"/>
    <p:sldId id="263" r:id="rId13"/>
    <p:sldId id="273"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E6E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0"/>
    <p:restoredTop sz="73023"/>
  </p:normalViewPr>
  <p:slideViewPr>
    <p:cSldViewPr snapToGrid="0" snapToObjects="1">
      <p:cViewPr>
        <p:scale>
          <a:sx n="100" d="100"/>
          <a:sy n="100" d="100"/>
        </p:scale>
        <p:origin x="1016" y="144"/>
      </p:cViewPr>
      <p:guideLst/>
    </p:cSldViewPr>
  </p:slideViewPr>
  <p:notesTextViewPr>
    <p:cViewPr>
      <p:scale>
        <a:sx n="125" d="100"/>
        <a:sy n="125" d="100"/>
      </p:scale>
      <p:origin x="0" y="-22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8B24D-4674-3F4F-861A-2B3BC6C26999}" type="datetimeFigureOut">
              <a:t>7/7/21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5752C-C403-C542-9570-385EF91749BF}" type="slidenum">
              <a:t>‹#›</a:t>
            </a:fld>
            <a:endParaRPr lang="en-US"/>
          </a:p>
        </p:txBody>
      </p:sp>
    </p:spTree>
    <p:extLst>
      <p:ext uri="{BB962C8B-B14F-4D97-AF65-F5344CB8AC3E}">
        <p14:creationId xmlns:p14="http://schemas.microsoft.com/office/powerpoint/2010/main" val="59263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pringer.com/us/book/978331999168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amazon.com/Memory-Technology-Information-Brain-World-ebook/dp/B07FMT8ZT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1" dirty="0">
                <a:solidFill>
                  <a:srgbClr val="7030A0"/>
                </a:solidFill>
              </a:rPr>
              <a:t>Memory is the transmission of information across time.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Encoding processes send information into the future. Retrieval processes recover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 from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1" dirty="0">
              <a:solidFill>
                <a:srgbClr val="7030A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1" dirty="0">
                <a:solidFill>
                  <a:srgbClr val="7030A0"/>
                </a:solidFill>
              </a:rPr>
              <a:t>But WHERE is memory encoded and retrieved?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Thinking beings experience time linearly. We inhabit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single moment of perpetual change. Only memory enables subjective continuity across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moments, and the ability to adapt to challenges within a single lifetime.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memory we can relate current experience to prior experiences, access previously encountered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 and store the current contents of awareness for potential future use. In short,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 can exist across moments.</a:t>
            </a:r>
          </a:p>
          <a:p>
            <a:endParaRPr lang="en-US" dirty="0"/>
          </a:p>
          <a:p>
            <a:r>
              <a:rPr lang="en-US" dirty="0"/>
              <a:t>External</a:t>
            </a:r>
            <a:r>
              <a:rPr lang="en-US" baseline="0" dirty="0"/>
              <a:t> memory: information stored outside of your own nervous system.  could be low-tech, high-tech (power), or social (other people)</a:t>
            </a:r>
            <a:endParaRPr lang="en-US" dirty="0"/>
          </a:p>
          <a:p>
            <a:r>
              <a:rPr lang="en-US" dirty="0"/>
              <a:t>We have always been the species that extends itself into the environment.</a:t>
            </a:r>
          </a:p>
          <a:p>
            <a:endParaRPr lang="en-US" dirty="0"/>
          </a:p>
          <a:p>
            <a:r>
              <a:rPr lang="en-US" dirty="0"/>
              <a:t>Humans are and always have been situated beings; we adapt our cognitive practices to the current environment even as we alter that environment to expand our abilities, particularly for information storage., the Internet is a continuance of an ancient trajectory. </a:t>
            </a:r>
          </a:p>
          <a:p>
            <a:endParaRPr lang="en-US" dirty="0"/>
          </a:p>
          <a:p>
            <a:r>
              <a:rPr lang="en-US" dirty="0"/>
              <a:t>"The ability to store and retrieve information outside of an individual mind is a terrifically adaptive characteristic of the human species," says Finley.</a:t>
            </a:r>
          </a:p>
          <a:p>
            <a:endParaRPr lang="en-US" dirty="0"/>
          </a:p>
          <a:p>
            <a:r>
              <a:rPr lang="en-US" dirty="0"/>
              <a:t>"You can learn from the experiences of others. With cave drawings, oral tradition, legend, the written word, you can pass information to future generations so they don't have to learn from scratch. Knowledge becomes cumulative.”</a:t>
            </a:r>
          </a:p>
          <a:p>
            <a:r>
              <a:rPr lang="en-US" dirty="0"/>
              <a:t>we have come a tremendously long way as a species.  from cave paintings to having supercomputers in our pockets that can access the world's accumulated knowledge.</a:t>
            </a:r>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Memory provides a way of transferring information between points in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Cognitive psychology = scientific study of the mind</a:t>
            </a:r>
            <a:r>
              <a:rPr lang="en-US" baseline="0" dirty="0"/>
              <a:t> as an information processor.</a:t>
            </a:r>
            <a:endParaRPr lang="en-US" dirty="0"/>
          </a:p>
          <a:p>
            <a:endParaRPr lang="en-US" dirty="0"/>
          </a:p>
        </p:txBody>
      </p:sp>
      <p:sp>
        <p:nvSpPr>
          <p:cNvPr id="4" name="Slide Number Placeholder 3"/>
          <p:cNvSpPr>
            <a:spLocks noGrp="1"/>
          </p:cNvSpPr>
          <p:nvPr>
            <p:ph type="sldNum" sz="quarter" idx="10"/>
          </p:nvPr>
        </p:nvSpPr>
        <p:spPr/>
        <p:txBody>
          <a:bodyPr/>
          <a:lstStyle/>
          <a:p>
            <a:fld id="{BAA190D7-8227-8544-89F1-E58EED015F91}" type="slidenum">
              <a:rPr lang="en-US" smtClean="0"/>
              <a:t>2</a:t>
            </a:fld>
            <a:endParaRPr lang="en-US"/>
          </a:p>
        </p:txBody>
      </p:sp>
    </p:spTree>
    <p:extLst>
      <p:ext uri="{BB962C8B-B14F-4D97-AF65-F5344CB8AC3E}">
        <p14:creationId xmlns:p14="http://schemas.microsoft.com/office/powerpoint/2010/main" val="390987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division of labor makes sense.  We’re distributing cognitive tasks across both the internal and external memory resources available to us in a way that plays to the strengths of those resources and meets the needs of particular purposes.</a:t>
            </a:r>
          </a:p>
          <a:p>
            <a:endParaRPr lang="en-US" dirty="0"/>
          </a:p>
          <a:p>
            <a:endParaRPr lang="en-US" dirty="0"/>
          </a:p>
          <a:p>
            <a:r>
              <a:rPr lang="en-US" dirty="0"/>
              <a:t>quotes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forms of memory can expand on each other.  Internal memory can expand on external memory by yielding rich recollections of original experience.  External memory can expand on internal memory by providing more detailed information.  Several responses illustrated this mutual augmentation (Table 21).</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“External storage is only functional if it is represented internally. ... It is the user who has to initiate and to organize the retrieval at the appropriate time for the purpose given.  To be able to do this he has to know the content, the location, the structure and the operational features of the external store.” (</a:t>
            </a:r>
            <a:r>
              <a:rPr lang="en-US" sz="1200" kern="1200" dirty="0" err="1">
                <a:solidFill>
                  <a:schemeClr val="tx1"/>
                </a:solidFill>
                <a:effectLst/>
                <a:latin typeface="+mn-lt"/>
                <a:ea typeface="+mn-ea"/>
                <a:cs typeface="+mn-cs"/>
              </a:rPr>
              <a:t>Schönpflug</a:t>
            </a:r>
            <a:r>
              <a:rPr lang="en-US" sz="1200" kern="1200" dirty="0">
                <a:solidFill>
                  <a:schemeClr val="tx1"/>
                </a:solidFill>
                <a:effectLst/>
                <a:latin typeface="+mn-lt"/>
                <a:ea typeface="+mn-ea"/>
                <a:cs typeface="+mn-cs"/>
              </a:rPr>
              <a:t>, 1986b)</a:t>
            </a:r>
          </a:p>
          <a:p>
            <a:endParaRPr lang="en-US" dirty="0"/>
          </a:p>
        </p:txBody>
      </p:sp>
      <p:sp>
        <p:nvSpPr>
          <p:cNvPr id="4" name="Slide Number Placeholder 3"/>
          <p:cNvSpPr>
            <a:spLocks noGrp="1"/>
          </p:cNvSpPr>
          <p:nvPr>
            <p:ph type="sldNum" sz="quarter" idx="10"/>
          </p:nvPr>
        </p:nvSpPr>
        <p:spPr/>
        <p:txBody>
          <a:bodyPr/>
          <a:lstStyle/>
          <a:p>
            <a:fld id="{BAA190D7-8227-8544-89F1-E58EED015F91}" type="slidenum">
              <a:rPr lang="en-US" smtClean="0"/>
              <a:t>12</a:t>
            </a:fld>
            <a:endParaRPr lang="en-US"/>
          </a:p>
        </p:txBody>
      </p:sp>
    </p:spTree>
    <p:extLst>
      <p:ext uri="{BB962C8B-B14F-4D97-AF65-F5344CB8AC3E}">
        <p14:creationId xmlns:p14="http://schemas.microsoft.com/office/powerpoint/2010/main" val="106645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Dependability and ease of use were generally rated higher for external memory than internal memory (Tables 3 and 5).  This is consistent with the findings of Intons-Peterson and Fournier (1986, Table 4), which was the only prior study that asked about these variables. </a:t>
            </a:r>
          </a:p>
        </p:txBody>
      </p:sp>
      <p:sp>
        <p:nvSpPr>
          <p:cNvPr id="4" name="Slide Number Placeholder 3"/>
          <p:cNvSpPr>
            <a:spLocks noGrp="1"/>
          </p:cNvSpPr>
          <p:nvPr>
            <p:ph type="sldNum" sz="quarter" idx="5"/>
          </p:nvPr>
        </p:nvSpPr>
        <p:spPr/>
        <p:txBody>
          <a:bodyPr/>
          <a:lstStyle/>
          <a:p>
            <a:fld id="{BD35752C-C403-C542-9570-385EF91749BF}" type="slidenum">
              <a:t>14</a:t>
            </a:fld>
            <a:endParaRPr lang="en-US"/>
          </a:p>
        </p:txBody>
      </p:sp>
    </p:spTree>
    <p:extLst>
      <p:ext uri="{BB962C8B-B14F-4D97-AF65-F5344CB8AC3E}">
        <p14:creationId xmlns:p14="http://schemas.microsoft.com/office/powerpoint/2010/main" val="121169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 tradition: 10,000s years 100k?</a:t>
            </a:r>
          </a:p>
          <a:p>
            <a:r>
              <a:rPr lang="en-US" dirty="0"/>
              <a:t>Cave paintings: 10k years</a:t>
            </a:r>
          </a:p>
          <a:p>
            <a:r>
              <a:rPr lang="en-US" dirty="0"/>
              <a:t>Clay tablets: 1000s years.  cuneiform</a:t>
            </a:r>
          </a:p>
          <a:p>
            <a:r>
              <a:rPr lang="en-US" dirty="0" err="1"/>
              <a:t>Quipu</a:t>
            </a:r>
            <a:r>
              <a:rPr lang="en-US" dirty="0"/>
              <a:t>:</a:t>
            </a:r>
            <a:r>
              <a:rPr lang="en-US" baseline="0" dirty="0"/>
              <a:t> ancient Incan knot external memory.  existing ones 500-600 years old.  probably represented crop numbers.</a:t>
            </a:r>
          </a:p>
          <a:p>
            <a:r>
              <a:rPr lang="en-US" baseline="0" dirty="0"/>
              <a:t>Printing Press: ~1440</a:t>
            </a:r>
          </a:p>
          <a:p>
            <a:r>
              <a:rPr lang="en-US" baseline="0" dirty="0"/>
              <a:t>computers, internet, cell phones: late 20</a:t>
            </a:r>
            <a:r>
              <a:rPr lang="en-US" baseline="30000" dirty="0"/>
              <a:t>th</a:t>
            </a:r>
            <a:r>
              <a:rPr lang="en-US" baseline="0" dirty="0"/>
              <a:t> century, early 21</a:t>
            </a:r>
            <a:r>
              <a:rPr lang="en-US" baseline="30000" dirty="0"/>
              <a:t>st</a:t>
            </a:r>
          </a:p>
          <a:p>
            <a:endParaRPr lang="en-US" baseline="0" dirty="0"/>
          </a:p>
          <a:p>
            <a:r>
              <a:rPr lang="en-US" dirty="0"/>
              <a:t>The dazzling technology of the early twenty-first century is a continuation of an ancient trajectory (d’Errico, 2001; Rumsey, 2016; Staley, 2014). But as we shape our tools, to what extent do they also shape us (Culkin, 1967; McLuhan, 1962)?</a:t>
            </a:r>
          </a:p>
        </p:txBody>
      </p:sp>
      <p:sp>
        <p:nvSpPr>
          <p:cNvPr id="4" name="Slide Number Placeholder 3"/>
          <p:cNvSpPr>
            <a:spLocks noGrp="1"/>
          </p:cNvSpPr>
          <p:nvPr>
            <p:ph type="sldNum" sz="quarter" idx="10"/>
          </p:nvPr>
        </p:nvSpPr>
        <p:spPr/>
        <p:txBody>
          <a:bodyPr/>
          <a:lstStyle/>
          <a:p>
            <a:fld id="{BAA190D7-8227-8544-89F1-E58EED015F91}" type="slidenum">
              <a:rPr lang="en-US" smtClean="0"/>
              <a:t>3</a:t>
            </a:fld>
            <a:endParaRPr lang="en-US"/>
          </a:p>
        </p:txBody>
      </p:sp>
    </p:spTree>
    <p:extLst>
      <p:ext uri="{BB962C8B-B14F-4D97-AF65-F5344CB8AC3E}">
        <p14:creationId xmlns:p14="http://schemas.microsoft.com/office/powerpoint/2010/main" val="262020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just one of many…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is a descriptive/observational question!!!  WHAT ARE PEOPLE DOING!  Need to know that before we go nuts with hypothesis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peoples’ attitudes and beliefs about external memory?</a:t>
            </a:r>
          </a:p>
          <a:p>
            <a:endParaRPr lang="en-US"/>
          </a:p>
        </p:txBody>
      </p:sp>
      <p:sp>
        <p:nvSpPr>
          <p:cNvPr id="4" name="Slide Number Placeholder 3"/>
          <p:cNvSpPr>
            <a:spLocks noGrp="1"/>
          </p:cNvSpPr>
          <p:nvPr>
            <p:ph type="sldNum" sz="quarter" idx="5"/>
          </p:nvPr>
        </p:nvSpPr>
        <p:spPr/>
        <p:txBody>
          <a:bodyPr/>
          <a:lstStyle/>
          <a:p>
            <a:fld id="{BD35752C-C403-C542-9570-385EF91749BF}" type="slidenum">
              <a:t>4</a:t>
            </a:fld>
            <a:endParaRPr lang="en-US"/>
          </a:p>
        </p:txBody>
      </p:sp>
    </p:spTree>
    <p:extLst>
      <p:ext uri="{BB962C8B-B14F-4D97-AF65-F5344CB8AC3E}">
        <p14:creationId xmlns:p14="http://schemas.microsoft.com/office/powerpoint/2010/main" val="5486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Finley, J. R., </a:t>
            </a:r>
            <a:r>
              <a:rPr lang="en-US" sz="1200" kern="1200" dirty="0" err="1">
                <a:solidFill>
                  <a:schemeClr val="tx1"/>
                </a:solidFill>
                <a:effectLst/>
                <a:latin typeface="+mn-lt"/>
                <a:ea typeface="+mn-ea"/>
                <a:cs typeface="+mn-cs"/>
              </a:rPr>
              <a:t>Naaz</a:t>
            </a:r>
            <a:r>
              <a:rPr lang="en-US" sz="1200" kern="1200" dirty="0">
                <a:solidFill>
                  <a:schemeClr val="tx1"/>
                </a:solidFill>
                <a:effectLst/>
                <a:latin typeface="+mn-lt"/>
                <a:ea typeface="+mn-ea"/>
                <a:cs typeface="+mn-cs"/>
              </a:rPr>
              <a:t>, F., &amp; Goh, F. W. (2018). Memory and technology: How we use information in the brain and the world. Springer.</a:t>
            </a:r>
          </a:p>
          <a:p>
            <a:r>
              <a:rPr lang="en-US" sz="1200" kern="1200" dirty="0">
                <a:solidFill>
                  <a:schemeClr val="tx1"/>
                </a:solidFill>
                <a:effectLst/>
                <a:latin typeface="+mn-lt"/>
                <a:ea typeface="+mn-ea"/>
                <a:cs typeface="+mn-cs"/>
              </a:rPr>
              <a:t> ISBN : 978-3-319-99168-9 </a:t>
            </a:r>
          </a:p>
          <a:p>
            <a:r>
              <a:rPr lang="en-US" sz="1200" kern="1200" dirty="0">
                <a:solidFill>
                  <a:schemeClr val="tx1"/>
                </a:solidFill>
                <a:effectLst/>
                <a:latin typeface="+mn-lt"/>
                <a:ea typeface="+mn-ea"/>
                <a:cs typeface="+mn-cs"/>
                <a:hlinkClick r:id="rId3"/>
              </a:rPr>
              <a:t>https://www.springer.com/us/book/9783319991689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https://www.amazon.com/Memory-Technology-Information-Brain-World-ebook/dp/B07FMT8ZT6/</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AA190D7-8227-8544-89F1-E58EED015F91}" type="slidenum">
              <a:rPr lang="en-US" smtClean="0"/>
              <a:t>5</a:t>
            </a:fld>
            <a:endParaRPr lang="en-US"/>
          </a:p>
        </p:txBody>
      </p:sp>
    </p:spTree>
    <p:extLst>
      <p:ext uri="{BB962C8B-B14F-4D97-AF65-F5344CB8AC3E}">
        <p14:creationId xmlns:p14="http://schemas.microsoft.com/office/powerpoint/2010/main" val="190645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 Turk</a:t>
            </a:r>
          </a:p>
          <a:p>
            <a:r>
              <a:rPr lang="en-US" dirty="0"/>
              <a:t>257 males, 215 females, and 4 who did not specify sex</a:t>
            </a:r>
          </a:p>
          <a:p>
            <a:r>
              <a:rPr lang="en-US" dirty="0"/>
              <a:t>age from 18 to 75 (M = 34.7. SD = 11.2, Mdn = 32)</a:t>
            </a:r>
          </a:p>
          <a:p>
            <a:endParaRPr lang="en-US" dirty="0"/>
          </a:p>
          <a:p>
            <a:r>
              <a:rPr lang="en-US" dirty="0"/>
              <a:t>Text from instructions:</a:t>
            </a:r>
          </a:p>
          <a:p>
            <a:r>
              <a:rPr lang="en-US" dirty="0"/>
              <a:t>Internal memory refers to information stored in your own brain.  External memory refers to information stored in the world outside of your brain, and it could be low-tech (e.g., paper) or high-tech (e.g., computer).</a:t>
            </a:r>
          </a:p>
        </p:txBody>
      </p:sp>
      <p:sp>
        <p:nvSpPr>
          <p:cNvPr id="4" name="Slide Number Placeholder 3"/>
          <p:cNvSpPr>
            <a:spLocks noGrp="1"/>
          </p:cNvSpPr>
          <p:nvPr>
            <p:ph type="sldNum" sz="quarter" idx="10"/>
          </p:nvPr>
        </p:nvSpPr>
        <p:spPr/>
        <p:txBody>
          <a:bodyPr/>
          <a:lstStyle/>
          <a:p>
            <a:fld id="{BAA190D7-8227-8544-89F1-E58EED015F91}" type="slidenum">
              <a:rPr lang="en-US" smtClean="0"/>
              <a:t>6</a:t>
            </a:fld>
            <a:endParaRPr lang="en-US"/>
          </a:p>
        </p:txBody>
      </p:sp>
    </p:spTree>
    <p:extLst>
      <p:ext uri="{BB962C8B-B14F-4D97-AF65-F5344CB8AC3E}">
        <p14:creationId xmlns:p14="http://schemas.microsoft.com/office/powerpoint/2010/main" val="308266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CODING: we saw patterns in responses…</a:t>
            </a:r>
          </a:p>
          <a:p>
            <a:endParaRPr lang="en-US" dirty="0"/>
          </a:p>
          <a:p>
            <a:endParaRPr lang="en-US" dirty="0"/>
          </a:p>
          <a:p>
            <a:r>
              <a:rPr lang="en-US" dirty="0"/>
              <a:t>episodic: last time you saw a live possum, or</a:t>
            </a:r>
            <a:r>
              <a:rPr lang="en-US" baseline="0" dirty="0"/>
              <a:t> birthday party.  or voted yesterday!</a:t>
            </a:r>
            <a:endParaRPr lang="en-US" dirty="0"/>
          </a:p>
          <a:p>
            <a:r>
              <a:rPr lang="en-US" dirty="0"/>
              <a:t>semantic: capital of Missouri, your</a:t>
            </a:r>
            <a:r>
              <a:rPr lang="en-US" baseline="0" dirty="0"/>
              <a:t> email address password</a:t>
            </a:r>
          </a:p>
          <a:p>
            <a:r>
              <a:rPr lang="en-US" baseline="0" dirty="0"/>
              <a:t>procedural: how to log into </a:t>
            </a:r>
            <a:r>
              <a:rPr lang="en-US" baseline="0" dirty="0" err="1"/>
              <a:t>GriffinNet</a:t>
            </a:r>
            <a:r>
              <a:rPr lang="en-US" baseline="0" dirty="0"/>
              <a:t>, how to make a piña colada, how to drive a car</a:t>
            </a:r>
          </a:p>
          <a:p>
            <a:r>
              <a:rPr lang="en-US" baseline="0" dirty="0"/>
              <a:t>prospective: remembering to finish grading </a:t>
            </a:r>
          </a:p>
          <a:p>
            <a:endParaRPr lang="en-US" b="1" baseline="0" dirty="0"/>
          </a:p>
          <a:p>
            <a:r>
              <a:rPr lang="en-US" b="1" baseline="0" dirty="0"/>
              <a:t>Episodic purposes were more likely to be mentioned for internal than external memory, and vice versa for semantic purposes</a:t>
            </a:r>
          </a:p>
          <a:p>
            <a:endParaRPr lang="en-US" baseline="0" dirty="0"/>
          </a:p>
          <a:p>
            <a:r>
              <a:rPr lang="en-US" sz="1200" kern="1200" dirty="0">
                <a:solidFill>
                  <a:schemeClr val="tx1"/>
                </a:solidFill>
                <a:effectLst/>
                <a:latin typeface="+mn-lt"/>
                <a:ea typeface="+mn-ea"/>
                <a:cs typeface="+mn-cs"/>
              </a:rPr>
              <a:t>Q126 (internal memory), “Something that human memory works better for:”</a:t>
            </a:r>
          </a:p>
          <a:p>
            <a:r>
              <a:rPr lang="en-US" sz="1200" kern="1200" dirty="0">
                <a:solidFill>
                  <a:schemeClr val="tx1"/>
                </a:solidFill>
                <a:effectLst/>
                <a:latin typeface="+mn-lt"/>
                <a:ea typeface="+mn-ea"/>
                <a:cs typeface="+mn-cs"/>
              </a:rPr>
              <a:t> 127 (external memory), “Something that external memory works better for:”</a:t>
            </a:r>
          </a:p>
          <a:p>
            <a:r>
              <a:rPr lang="en-US" sz="1200" kern="1200" dirty="0">
                <a:solidFill>
                  <a:schemeClr val="tx1"/>
                </a:solidFill>
                <a:effectLst/>
                <a:latin typeface="+mn-lt"/>
                <a:ea typeface="+mn-ea"/>
                <a:cs typeface="+mn-cs"/>
              </a:rPr>
              <a:t>NOTE: open-ended Qs</a:t>
            </a:r>
          </a:p>
          <a:p>
            <a:endParaRPr lang="en-US" dirty="0"/>
          </a:p>
          <a:p>
            <a:endParaRPr lang="en-US" dirty="0"/>
          </a:p>
          <a:p>
            <a:r>
              <a:rPr lang="en-US" dirty="0"/>
              <a:t>Qs 121 &amp; 122 showed similar results</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Times New Roman" panose="02020603050405020304" pitchFamily="18" charset="0"/>
                <a:cs typeface="Times New Roman" panose="02020603050405020304" pitchFamily="18" charset="0"/>
              </a:rPr>
              <a:t>“Cooking. Recipies are only a guideline. The exact steps are hard to explain, you kind of have to just know.” (internal)</a:t>
            </a:r>
          </a:p>
          <a:p>
            <a:endParaRPr lang="en-US" dirty="0"/>
          </a:p>
        </p:txBody>
      </p:sp>
      <p:sp>
        <p:nvSpPr>
          <p:cNvPr id="4" name="Slide Number Placeholder 3"/>
          <p:cNvSpPr>
            <a:spLocks noGrp="1"/>
          </p:cNvSpPr>
          <p:nvPr>
            <p:ph type="sldNum" sz="quarter" idx="10"/>
          </p:nvPr>
        </p:nvSpPr>
        <p:spPr/>
        <p:txBody>
          <a:bodyPr/>
          <a:lstStyle/>
          <a:p>
            <a:fld id="{BAA190D7-8227-8544-89F1-E58EED015F91}" type="slidenum">
              <a:rPr lang="en-US" smtClean="0"/>
              <a:t>7</a:t>
            </a:fld>
            <a:endParaRPr lang="en-US"/>
          </a:p>
        </p:txBody>
      </p:sp>
    </p:spTree>
    <p:extLst>
      <p:ext uri="{BB962C8B-B14F-4D97-AF65-F5344CB8AC3E}">
        <p14:creationId xmlns:p14="http://schemas.microsoft.com/office/powerpoint/2010/main" val="220535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def</a:t>
            </a:r>
          </a:p>
          <a:p>
            <a:endParaRPr lang="en-US" dirty="0"/>
          </a:p>
          <a:p>
            <a:r>
              <a:rPr lang="en-US" dirty="0"/>
              <a:t>Age: 18-40 M = 20.82, SD = 4.64</a:t>
            </a:r>
          </a:p>
        </p:txBody>
      </p:sp>
      <p:sp>
        <p:nvSpPr>
          <p:cNvPr id="4" name="Slide Number Placeholder 3"/>
          <p:cNvSpPr>
            <a:spLocks noGrp="1"/>
          </p:cNvSpPr>
          <p:nvPr>
            <p:ph type="sldNum" sz="quarter" idx="10"/>
          </p:nvPr>
        </p:nvSpPr>
        <p:spPr/>
        <p:txBody>
          <a:bodyPr/>
          <a:lstStyle/>
          <a:p>
            <a:fld id="{BAA190D7-8227-8544-89F1-E58EED015F91}" type="slidenum">
              <a:rPr lang="en-US" smtClean="0"/>
              <a:t>9</a:t>
            </a:fld>
            <a:endParaRPr lang="en-US"/>
          </a:p>
        </p:txBody>
      </p:sp>
    </p:spTree>
    <p:extLst>
      <p:ext uri="{BB962C8B-B14F-4D97-AF65-F5344CB8AC3E}">
        <p14:creationId xmlns:p14="http://schemas.microsoft.com/office/powerpoint/2010/main" val="112967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Intons-Peterson Fournier (1986), frequency scale originated with Harris (1980).</a:t>
            </a:r>
          </a:p>
          <a:p>
            <a:endParaRPr lang="en-US" dirty="0"/>
          </a:p>
          <a:p>
            <a:r>
              <a:rPr lang="en-US" dirty="0"/>
              <a:t>2 x 4</a:t>
            </a:r>
          </a:p>
          <a:p>
            <a:r>
              <a:rPr lang="en-US" dirty="0"/>
              <a:t>3 DVs…</a:t>
            </a:r>
          </a:p>
        </p:txBody>
      </p:sp>
      <p:sp>
        <p:nvSpPr>
          <p:cNvPr id="4" name="Slide Number Placeholder 3"/>
          <p:cNvSpPr>
            <a:spLocks noGrp="1"/>
          </p:cNvSpPr>
          <p:nvPr>
            <p:ph type="sldNum" sz="quarter" idx="10"/>
          </p:nvPr>
        </p:nvSpPr>
        <p:spPr/>
        <p:txBody>
          <a:bodyPr/>
          <a:lstStyle/>
          <a:p>
            <a:fld id="{BAA190D7-8227-8544-89F1-E58EED015F91}" type="slidenum">
              <a:rPr lang="en-US" smtClean="0"/>
              <a:t>10</a:t>
            </a:fld>
            <a:endParaRPr lang="en-US"/>
          </a:p>
        </p:txBody>
      </p:sp>
    </p:spTree>
    <p:extLst>
      <p:ext uri="{BB962C8B-B14F-4D97-AF65-F5344CB8AC3E}">
        <p14:creationId xmlns:p14="http://schemas.microsoft.com/office/powerpoint/2010/main" val="333649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Times New Roman" panose="02020603050405020304" pitchFamily="18" charset="0"/>
                <a:ea typeface="Times New Roman" panose="02020603050405020304" pitchFamily="18" charset="0"/>
              </a:rPr>
              <a:t>People use internal memory (information in the brain) and external memory (information outside the brain) to varying extents for different purposes.  The results from Part 1 of the current study (Figure 2) replicated a crossover interaction (Finley et al., 2018, shown in Figure 1)—for episodic purposes, internal memory was used more frequently than external memory; for semantic purposes, external memory was used more frequently than internal memory.  Furthermore, for procedural purposes internal memory was dominant, and for prospective purposes external memory was dominant.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Times New Roman" panose="02020603050405020304" pitchFamily="18" charset="0"/>
                <a:ea typeface="Times New Roman" panose="02020603050405020304" pitchFamily="18" charset="0"/>
              </a:rPr>
              <a:t>Note.</a:t>
            </a:r>
            <a:r>
              <a:rPr lang="en-US" sz="1200">
                <a:latin typeface="Times New Roman" panose="02020603050405020304" pitchFamily="18" charset="0"/>
                <a:ea typeface="Times New Roman" panose="02020603050405020304" pitchFamily="18" charset="0"/>
              </a:rPr>
              <a:t> Error bars represent the standard error of difference scores for internal versus external memory. 1 = never, 7 = 11 or more times in the last two weeks (See Table 1).</a:t>
            </a:r>
          </a:p>
          <a:p>
            <a:endParaRPr lang="en-US"/>
          </a:p>
          <a:p>
            <a:endParaRPr lang="en-US"/>
          </a:p>
          <a:p>
            <a:endParaRPr lang="en-US"/>
          </a:p>
          <a:p>
            <a:r>
              <a:rPr lang="en-US"/>
              <a:t>4 = two or fewer times in the last two weeks</a:t>
            </a:r>
          </a:p>
          <a:p>
            <a:endParaRPr lang="en-US"/>
          </a:p>
        </p:txBody>
      </p:sp>
      <p:sp>
        <p:nvSpPr>
          <p:cNvPr id="4" name="Slide Number Placeholder 3"/>
          <p:cNvSpPr>
            <a:spLocks noGrp="1"/>
          </p:cNvSpPr>
          <p:nvPr>
            <p:ph type="sldNum" sz="quarter" idx="5"/>
          </p:nvPr>
        </p:nvSpPr>
        <p:spPr/>
        <p:txBody>
          <a:bodyPr/>
          <a:lstStyle/>
          <a:p>
            <a:fld id="{BD35752C-C403-C542-9570-385EF91749BF}" type="slidenum">
              <a:t>11</a:t>
            </a:fld>
            <a:endParaRPr lang="en-US"/>
          </a:p>
        </p:txBody>
      </p:sp>
    </p:spTree>
    <p:extLst>
      <p:ext uri="{BB962C8B-B14F-4D97-AF65-F5344CB8AC3E}">
        <p14:creationId xmlns:p14="http://schemas.microsoft.com/office/powerpoint/2010/main" val="83993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133E-D1FF-CE41-9632-376DD60D0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51C099-1054-3B4B-ABF5-4E270F0D8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00E54-E8FC-9B44-A375-9A3FB5C24395}"/>
              </a:ext>
            </a:extLst>
          </p:cNvPr>
          <p:cNvSpPr>
            <a:spLocks noGrp="1"/>
          </p:cNvSpPr>
          <p:nvPr>
            <p:ph type="dt" sz="half" idx="10"/>
          </p:nvPr>
        </p:nvSpPr>
        <p:spPr/>
        <p:txBody>
          <a:bodyPr/>
          <a:lstStyle/>
          <a:p>
            <a:fld id="{F7A4C42D-04D6-1E46-95C3-70B70B7D6722}" type="datetimeFigureOut">
              <a:t>7/6/21</a:t>
            </a:fld>
            <a:endParaRPr lang="en-US"/>
          </a:p>
        </p:txBody>
      </p:sp>
      <p:sp>
        <p:nvSpPr>
          <p:cNvPr id="5" name="Footer Placeholder 4">
            <a:extLst>
              <a:ext uri="{FF2B5EF4-FFF2-40B4-BE49-F238E27FC236}">
                <a16:creationId xmlns:a16="http://schemas.microsoft.com/office/drawing/2014/main" id="{5DC02FDA-9E8F-E541-AFA8-98F20728A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86903-BC91-084B-9C61-029FC8332428}"/>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408451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E47F-5874-C643-A092-375F77BC5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D81DEA-9889-C54E-B103-884DA72679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A07E8-DF2F-F244-A998-88CE65312D9A}"/>
              </a:ext>
            </a:extLst>
          </p:cNvPr>
          <p:cNvSpPr>
            <a:spLocks noGrp="1"/>
          </p:cNvSpPr>
          <p:nvPr>
            <p:ph type="dt" sz="half" idx="10"/>
          </p:nvPr>
        </p:nvSpPr>
        <p:spPr/>
        <p:txBody>
          <a:bodyPr/>
          <a:lstStyle/>
          <a:p>
            <a:fld id="{F7A4C42D-04D6-1E46-95C3-70B70B7D6722}" type="datetimeFigureOut">
              <a:t>7/6/21</a:t>
            </a:fld>
            <a:endParaRPr lang="en-US"/>
          </a:p>
        </p:txBody>
      </p:sp>
      <p:sp>
        <p:nvSpPr>
          <p:cNvPr id="5" name="Footer Placeholder 4">
            <a:extLst>
              <a:ext uri="{FF2B5EF4-FFF2-40B4-BE49-F238E27FC236}">
                <a16:creationId xmlns:a16="http://schemas.microsoft.com/office/drawing/2014/main" id="{8961D45B-CFB9-9A46-9D10-A71C3F52C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79F4B-5914-BD4D-B708-723B6334DEA6}"/>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251868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8FCB5-7CF0-2D46-9B8B-7E4C2B06A2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0320C-568B-8548-9458-2B873F116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CEC1A-85CE-9041-B759-3112DC900385}"/>
              </a:ext>
            </a:extLst>
          </p:cNvPr>
          <p:cNvSpPr>
            <a:spLocks noGrp="1"/>
          </p:cNvSpPr>
          <p:nvPr>
            <p:ph type="dt" sz="half" idx="10"/>
          </p:nvPr>
        </p:nvSpPr>
        <p:spPr/>
        <p:txBody>
          <a:bodyPr/>
          <a:lstStyle/>
          <a:p>
            <a:fld id="{F7A4C42D-04D6-1E46-95C3-70B70B7D6722}" type="datetimeFigureOut">
              <a:t>7/6/21</a:t>
            </a:fld>
            <a:endParaRPr lang="en-US"/>
          </a:p>
        </p:txBody>
      </p:sp>
      <p:sp>
        <p:nvSpPr>
          <p:cNvPr id="5" name="Footer Placeholder 4">
            <a:extLst>
              <a:ext uri="{FF2B5EF4-FFF2-40B4-BE49-F238E27FC236}">
                <a16:creationId xmlns:a16="http://schemas.microsoft.com/office/drawing/2014/main" id="{A581A6C4-A925-4241-AE6A-EBC9B0DB5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987C4-39B4-9D4C-A6C2-40973BF837AE}"/>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19543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7387-859C-1B4C-BC91-5BA989FEC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BDA84-265F-D040-B54E-6C061A8BB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7AC21-78FB-E849-8B66-9D3BD78407F8}"/>
              </a:ext>
            </a:extLst>
          </p:cNvPr>
          <p:cNvSpPr>
            <a:spLocks noGrp="1"/>
          </p:cNvSpPr>
          <p:nvPr>
            <p:ph type="dt" sz="half" idx="10"/>
          </p:nvPr>
        </p:nvSpPr>
        <p:spPr/>
        <p:txBody>
          <a:bodyPr/>
          <a:lstStyle/>
          <a:p>
            <a:fld id="{F7A4C42D-04D6-1E46-95C3-70B70B7D6722}" type="datetimeFigureOut">
              <a:t>7/6/21</a:t>
            </a:fld>
            <a:endParaRPr lang="en-US"/>
          </a:p>
        </p:txBody>
      </p:sp>
      <p:sp>
        <p:nvSpPr>
          <p:cNvPr id="5" name="Footer Placeholder 4">
            <a:extLst>
              <a:ext uri="{FF2B5EF4-FFF2-40B4-BE49-F238E27FC236}">
                <a16:creationId xmlns:a16="http://schemas.microsoft.com/office/drawing/2014/main" id="{FEC8ACD3-D4CE-8545-BA5D-F346A010F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232CC-59A5-0A41-ACA2-81BB1227AA56}"/>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285976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5FEF-5F4B-EF41-B3EA-3B391C46CA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F0C90E-187C-D34C-A9FB-380D0B47D5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29DB55-799B-5844-93C9-D7F92212DCFC}"/>
              </a:ext>
            </a:extLst>
          </p:cNvPr>
          <p:cNvSpPr>
            <a:spLocks noGrp="1"/>
          </p:cNvSpPr>
          <p:nvPr>
            <p:ph type="dt" sz="half" idx="10"/>
          </p:nvPr>
        </p:nvSpPr>
        <p:spPr/>
        <p:txBody>
          <a:bodyPr/>
          <a:lstStyle/>
          <a:p>
            <a:fld id="{F7A4C42D-04D6-1E46-95C3-70B70B7D6722}" type="datetimeFigureOut">
              <a:t>7/6/21</a:t>
            </a:fld>
            <a:endParaRPr lang="en-US"/>
          </a:p>
        </p:txBody>
      </p:sp>
      <p:sp>
        <p:nvSpPr>
          <p:cNvPr id="5" name="Footer Placeholder 4">
            <a:extLst>
              <a:ext uri="{FF2B5EF4-FFF2-40B4-BE49-F238E27FC236}">
                <a16:creationId xmlns:a16="http://schemas.microsoft.com/office/drawing/2014/main" id="{41BCD323-3DE6-D042-80FE-50A72ED48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4F7BD-1CA0-5543-8DF7-7ACF0ADD266B}"/>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120927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5A68-B84E-134A-B392-A2FAE3C9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4B5DE-3B75-2645-970E-2A45618CE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D8C9B-9D92-2D44-B28A-94F7E41931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96236-B820-EA4A-A88C-46EFF23823F2}"/>
              </a:ext>
            </a:extLst>
          </p:cNvPr>
          <p:cNvSpPr>
            <a:spLocks noGrp="1"/>
          </p:cNvSpPr>
          <p:nvPr>
            <p:ph type="dt" sz="half" idx="10"/>
          </p:nvPr>
        </p:nvSpPr>
        <p:spPr/>
        <p:txBody>
          <a:bodyPr/>
          <a:lstStyle/>
          <a:p>
            <a:fld id="{F7A4C42D-04D6-1E46-95C3-70B70B7D6722}" type="datetimeFigureOut">
              <a:t>7/6/21</a:t>
            </a:fld>
            <a:endParaRPr lang="en-US"/>
          </a:p>
        </p:txBody>
      </p:sp>
      <p:sp>
        <p:nvSpPr>
          <p:cNvPr id="6" name="Footer Placeholder 5">
            <a:extLst>
              <a:ext uri="{FF2B5EF4-FFF2-40B4-BE49-F238E27FC236}">
                <a16:creationId xmlns:a16="http://schemas.microsoft.com/office/drawing/2014/main" id="{403CE763-EAC9-E542-941F-27A9C54D7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C1CF7-38B8-4D4D-8F06-D7FF779E41F0}"/>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270876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72E4-0E56-F542-A5BD-757255548F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E12E2-EA7F-F04C-A4BA-9CB64F5FF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689A5A-676D-464A-A309-907FA86EC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ED422A-67B5-1B4C-80DE-9A2F0E7400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8ECBCE-2A0E-034F-BECD-1C907944D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ED801-6F95-2F45-8719-ACA237031D8E}"/>
              </a:ext>
            </a:extLst>
          </p:cNvPr>
          <p:cNvSpPr>
            <a:spLocks noGrp="1"/>
          </p:cNvSpPr>
          <p:nvPr>
            <p:ph type="dt" sz="half" idx="10"/>
          </p:nvPr>
        </p:nvSpPr>
        <p:spPr/>
        <p:txBody>
          <a:bodyPr/>
          <a:lstStyle/>
          <a:p>
            <a:fld id="{F7A4C42D-04D6-1E46-95C3-70B70B7D6722}" type="datetimeFigureOut">
              <a:t>7/6/21</a:t>
            </a:fld>
            <a:endParaRPr lang="en-US"/>
          </a:p>
        </p:txBody>
      </p:sp>
      <p:sp>
        <p:nvSpPr>
          <p:cNvPr id="8" name="Footer Placeholder 7">
            <a:extLst>
              <a:ext uri="{FF2B5EF4-FFF2-40B4-BE49-F238E27FC236}">
                <a16:creationId xmlns:a16="http://schemas.microsoft.com/office/drawing/2014/main" id="{6CB6929F-B961-1E4C-BEA2-F33F3365C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7619B-0137-954F-80A0-2B13F87E463B}"/>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404898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4D35-2E3A-0E4A-A0E3-47B0180270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FA1732-935A-A74E-81D0-2DECEF69CB6F}"/>
              </a:ext>
            </a:extLst>
          </p:cNvPr>
          <p:cNvSpPr>
            <a:spLocks noGrp="1"/>
          </p:cNvSpPr>
          <p:nvPr>
            <p:ph type="dt" sz="half" idx="10"/>
          </p:nvPr>
        </p:nvSpPr>
        <p:spPr/>
        <p:txBody>
          <a:bodyPr/>
          <a:lstStyle/>
          <a:p>
            <a:fld id="{F7A4C42D-04D6-1E46-95C3-70B70B7D6722}" type="datetimeFigureOut">
              <a:t>7/6/21</a:t>
            </a:fld>
            <a:endParaRPr lang="en-US"/>
          </a:p>
        </p:txBody>
      </p:sp>
      <p:sp>
        <p:nvSpPr>
          <p:cNvPr id="4" name="Footer Placeholder 3">
            <a:extLst>
              <a:ext uri="{FF2B5EF4-FFF2-40B4-BE49-F238E27FC236}">
                <a16:creationId xmlns:a16="http://schemas.microsoft.com/office/drawing/2014/main" id="{C5F1ACE3-173F-4342-ACA5-5AE23CBE56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B03C3-BABF-CA4B-B99F-4800E5B2A4B8}"/>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30804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63CCA-D9BC-2C4C-B367-CE1D5332070A}"/>
              </a:ext>
            </a:extLst>
          </p:cNvPr>
          <p:cNvSpPr>
            <a:spLocks noGrp="1"/>
          </p:cNvSpPr>
          <p:nvPr>
            <p:ph type="dt" sz="half" idx="10"/>
          </p:nvPr>
        </p:nvSpPr>
        <p:spPr/>
        <p:txBody>
          <a:bodyPr/>
          <a:lstStyle/>
          <a:p>
            <a:fld id="{F7A4C42D-04D6-1E46-95C3-70B70B7D6722}" type="datetimeFigureOut">
              <a:t>7/6/21</a:t>
            </a:fld>
            <a:endParaRPr lang="en-US"/>
          </a:p>
        </p:txBody>
      </p:sp>
      <p:sp>
        <p:nvSpPr>
          <p:cNvPr id="3" name="Footer Placeholder 2">
            <a:extLst>
              <a:ext uri="{FF2B5EF4-FFF2-40B4-BE49-F238E27FC236}">
                <a16:creationId xmlns:a16="http://schemas.microsoft.com/office/drawing/2014/main" id="{D4F1A061-99F2-A541-9676-EEFED186CE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A27D80-AA5A-0144-ABF6-0BC7A3A8796F}"/>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24527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0D41-3360-DE48-9410-F102B235B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98494-9845-874F-B22D-7AC15EBD8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8636CD-33BA-9047-88ED-1073BB7CA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A74D5A-C57D-EF42-927D-804FBCBE46D0}"/>
              </a:ext>
            </a:extLst>
          </p:cNvPr>
          <p:cNvSpPr>
            <a:spLocks noGrp="1"/>
          </p:cNvSpPr>
          <p:nvPr>
            <p:ph type="dt" sz="half" idx="10"/>
          </p:nvPr>
        </p:nvSpPr>
        <p:spPr/>
        <p:txBody>
          <a:bodyPr/>
          <a:lstStyle/>
          <a:p>
            <a:fld id="{F7A4C42D-04D6-1E46-95C3-70B70B7D6722}" type="datetimeFigureOut">
              <a:t>7/6/21</a:t>
            </a:fld>
            <a:endParaRPr lang="en-US"/>
          </a:p>
        </p:txBody>
      </p:sp>
      <p:sp>
        <p:nvSpPr>
          <p:cNvPr id="6" name="Footer Placeholder 5">
            <a:extLst>
              <a:ext uri="{FF2B5EF4-FFF2-40B4-BE49-F238E27FC236}">
                <a16:creationId xmlns:a16="http://schemas.microsoft.com/office/drawing/2014/main" id="{B545AC55-4722-1143-84B4-85220BE52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AD943-C099-9D4D-8FA6-6F438A759B7D}"/>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235820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86DD-B9D4-3D4C-8D89-99DD824A4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8521A-3284-3F40-883E-840803BFB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4578-DCB2-B14D-B585-1D8BAAE00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2F558-BF33-9249-8599-D92CC51DC807}"/>
              </a:ext>
            </a:extLst>
          </p:cNvPr>
          <p:cNvSpPr>
            <a:spLocks noGrp="1"/>
          </p:cNvSpPr>
          <p:nvPr>
            <p:ph type="dt" sz="half" idx="10"/>
          </p:nvPr>
        </p:nvSpPr>
        <p:spPr/>
        <p:txBody>
          <a:bodyPr/>
          <a:lstStyle/>
          <a:p>
            <a:fld id="{F7A4C42D-04D6-1E46-95C3-70B70B7D6722}" type="datetimeFigureOut">
              <a:t>7/6/21</a:t>
            </a:fld>
            <a:endParaRPr lang="en-US"/>
          </a:p>
        </p:txBody>
      </p:sp>
      <p:sp>
        <p:nvSpPr>
          <p:cNvPr id="6" name="Footer Placeholder 5">
            <a:extLst>
              <a:ext uri="{FF2B5EF4-FFF2-40B4-BE49-F238E27FC236}">
                <a16:creationId xmlns:a16="http://schemas.microsoft.com/office/drawing/2014/main" id="{B586ABD4-DA01-8948-8D27-1C1ABC2F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609A1-A596-654F-BF99-BEBED71522B3}"/>
              </a:ext>
            </a:extLst>
          </p:cNvPr>
          <p:cNvSpPr>
            <a:spLocks noGrp="1"/>
          </p:cNvSpPr>
          <p:nvPr>
            <p:ph type="sldNum" sz="quarter" idx="12"/>
          </p:nvPr>
        </p:nvSpPr>
        <p:spPr/>
        <p:txBody>
          <a:bodyPr/>
          <a:lstStyle/>
          <a:p>
            <a:fld id="{0F40F05C-4EC7-9149-8319-BAF75A6DFF23}" type="slidenum">
              <a:t>‹#›</a:t>
            </a:fld>
            <a:endParaRPr lang="en-US"/>
          </a:p>
        </p:txBody>
      </p:sp>
    </p:spTree>
    <p:extLst>
      <p:ext uri="{BB962C8B-B14F-4D97-AF65-F5344CB8AC3E}">
        <p14:creationId xmlns:p14="http://schemas.microsoft.com/office/powerpoint/2010/main" val="308641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3CB35-6967-CF48-8188-662038897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5844A-10FC-4940-A713-B3F10A650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AAED7-EEA2-554D-BAEF-3F4A82B0D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4C42D-04D6-1E46-95C3-70B70B7D6722}" type="datetimeFigureOut">
              <a:t>7/6/21</a:t>
            </a:fld>
            <a:endParaRPr lang="en-US"/>
          </a:p>
        </p:txBody>
      </p:sp>
      <p:sp>
        <p:nvSpPr>
          <p:cNvPr id="5" name="Footer Placeholder 4">
            <a:extLst>
              <a:ext uri="{FF2B5EF4-FFF2-40B4-BE49-F238E27FC236}">
                <a16:creationId xmlns:a16="http://schemas.microsoft.com/office/drawing/2014/main" id="{25420FCF-F757-7E46-8CF5-8E4ED6CBB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CDC268-61A6-EF4A-A14C-5BE0EF500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0F05C-4EC7-9149-8319-BAF75A6DFF23}" type="slidenum">
              <a:t>‹#›</a:t>
            </a:fld>
            <a:endParaRPr lang="en-US"/>
          </a:p>
        </p:txBody>
      </p:sp>
    </p:spTree>
    <p:extLst>
      <p:ext uri="{BB962C8B-B14F-4D97-AF65-F5344CB8AC3E}">
        <p14:creationId xmlns:p14="http://schemas.microsoft.com/office/powerpoint/2010/main" val="245652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BD570E02-5F7C-FE4A-B10F-BBB3CC38528B}"/>
              </a:ext>
            </a:extLst>
          </p:cNvPr>
          <p:cNvSpPr/>
          <p:nvPr/>
        </p:nvSpPr>
        <p:spPr>
          <a:xfrm>
            <a:off x="0" y="0"/>
            <a:ext cx="12192000" cy="6858000"/>
          </a:xfrm>
          <a:prstGeom prst="rect">
            <a:avLst/>
          </a:prstGeom>
          <a:solidFill>
            <a:srgbClr val="E6E0ED"/>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74674-C28B-944C-8B1E-283E128F84B0}"/>
              </a:ext>
            </a:extLst>
          </p:cNvPr>
          <p:cNvSpPr>
            <a:spLocks noGrp="1"/>
          </p:cNvSpPr>
          <p:nvPr>
            <p:ph type="ctrTitle"/>
          </p:nvPr>
        </p:nvSpPr>
        <p:spPr>
          <a:xfrm>
            <a:off x="783772" y="1122363"/>
            <a:ext cx="10624457" cy="2387600"/>
          </a:xfrm>
        </p:spPr>
        <p:txBody>
          <a:bodyPr anchor="ctr">
            <a:normAutofit fontScale="90000"/>
          </a:bodyPr>
          <a:lstStyle/>
          <a:p>
            <a:r>
              <a:rPr lang="en-US" b="1" i="1">
                <a:solidFill>
                  <a:srgbClr val="7030A0"/>
                </a:solidFill>
                <a:latin typeface="Avenir Heavy Oblique" panose="02000503020000020003" pitchFamily="2" charset="0"/>
              </a:rPr>
              <a:t>Strategic Use of </a:t>
            </a:r>
            <a:br>
              <a:rPr lang="en-US" b="1" i="1">
                <a:solidFill>
                  <a:srgbClr val="7030A0"/>
                </a:solidFill>
                <a:latin typeface="Avenir Heavy Oblique" panose="02000503020000020003" pitchFamily="2" charset="0"/>
              </a:rPr>
            </a:br>
            <a:r>
              <a:rPr lang="en-US" b="1" i="1">
                <a:solidFill>
                  <a:srgbClr val="7030A0"/>
                </a:solidFill>
                <a:latin typeface="Avenir Heavy Oblique" panose="02000503020000020003" pitchFamily="2" charset="0"/>
              </a:rPr>
              <a:t>Internal and External Memory </a:t>
            </a:r>
            <a:br>
              <a:rPr lang="en-US" b="1" i="1">
                <a:solidFill>
                  <a:srgbClr val="7030A0"/>
                </a:solidFill>
                <a:latin typeface="Avenir Heavy Oblique" panose="02000503020000020003" pitchFamily="2" charset="0"/>
              </a:rPr>
            </a:br>
            <a:r>
              <a:rPr lang="en-US" b="1" i="1">
                <a:solidFill>
                  <a:srgbClr val="7030A0"/>
                </a:solidFill>
                <a:latin typeface="Avenir Heavy Oblique" panose="02000503020000020003" pitchFamily="2" charset="0"/>
              </a:rPr>
              <a:t>in Everyday Life:</a:t>
            </a:r>
            <a:br>
              <a:rPr lang="en-US" b="1" i="1">
                <a:solidFill>
                  <a:srgbClr val="7030A0"/>
                </a:solidFill>
                <a:latin typeface="Avenir Heavy Oblique" panose="02000503020000020003" pitchFamily="2" charset="0"/>
              </a:rPr>
            </a:br>
            <a:r>
              <a:rPr lang="en-US" sz="1300" b="1" i="1">
                <a:solidFill>
                  <a:srgbClr val="7030A0"/>
                </a:solidFill>
                <a:latin typeface="Avenir Heavy Oblique" panose="02000503020000020003" pitchFamily="2" charset="0"/>
              </a:rPr>
              <a:t> </a:t>
            </a:r>
            <a:br>
              <a:rPr lang="en-US" b="1" i="1">
                <a:solidFill>
                  <a:srgbClr val="7030A0"/>
                </a:solidFill>
                <a:latin typeface="Avenir Heavy Oblique" panose="02000503020000020003" pitchFamily="2" charset="0"/>
              </a:rPr>
            </a:br>
            <a:r>
              <a:rPr lang="en-US" sz="4400" b="1" i="1">
                <a:solidFill>
                  <a:srgbClr val="7030A0"/>
                </a:solidFill>
                <a:latin typeface="Avenir Heavy Oblique" panose="02000503020000020003" pitchFamily="2" charset="0"/>
              </a:rPr>
              <a:t>Episodic vs. Semantic Purposes</a:t>
            </a:r>
            <a:endParaRPr lang="en-US" b="1" i="1">
              <a:solidFill>
                <a:srgbClr val="7030A0"/>
              </a:solidFill>
              <a:latin typeface="Avenir Heavy Oblique" panose="02000503020000020003" pitchFamily="2" charset="0"/>
            </a:endParaRPr>
          </a:p>
        </p:txBody>
      </p:sp>
      <p:sp>
        <p:nvSpPr>
          <p:cNvPr id="3" name="Subtitle 2">
            <a:extLst>
              <a:ext uri="{FF2B5EF4-FFF2-40B4-BE49-F238E27FC236}">
                <a16:creationId xmlns:a16="http://schemas.microsoft.com/office/drawing/2014/main" id="{C73187C9-0DB0-D140-A607-2B62C4E0F43F}"/>
              </a:ext>
            </a:extLst>
          </p:cNvPr>
          <p:cNvSpPr>
            <a:spLocks noGrp="1"/>
          </p:cNvSpPr>
          <p:nvPr>
            <p:ph type="subTitle" idx="1"/>
          </p:nvPr>
        </p:nvSpPr>
        <p:spPr>
          <a:xfrm>
            <a:off x="1524000" y="4009869"/>
            <a:ext cx="9144000" cy="2139992"/>
          </a:xfrm>
        </p:spPr>
        <p:txBody>
          <a:bodyPr>
            <a:normAutofit/>
          </a:bodyPr>
          <a:lstStyle/>
          <a:p>
            <a:r>
              <a:rPr lang="en-US" sz="3200" i="1"/>
              <a:t>Jason R. Finley &amp; Farah Naaz</a:t>
            </a:r>
          </a:p>
          <a:p>
            <a:endParaRPr lang="en-US" sz="2800" i="1"/>
          </a:p>
          <a:p>
            <a:r>
              <a:rPr lang="en-US" sz="2800"/>
              <a:t>Thursday July 15</a:t>
            </a:r>
            <a:r>
              <a:rPr lang="en-US" sz="2800" baseline="30000"/>
              <a:t>th</a:t>
            </a:r>
            <a:r>
              <a:rPr lang="en-US" sz="2800"/>
              <a:t>, 2021</a:t>
            </a:r>
          </a:p>
          <a:p>
            <a:r>
              <a:rPr lang="en-US" sz="2800"/>
              <a:t>Cognitive Offloading Meeting 2021</a:t>
            </a:r>
          </a:p>
        </p:txBody>
      </p:sp>
      <p:sp>
        <p:nvSpPr>
          <p:cNvPr id="4" name="Rectangle 3">
            <a:extLst>
              <a:ext uri="{FF2B5EF4-FFF2-40B4-BE49-F238E27FC236}">
                <a16:creationId xmlns:a16="http://schemas.microsoft.com/office/drawing/2014/main" id="{353EBE51-AA4C-B54A-8001-A753C56015F4}"/>
              </a:ext>
            </a:extLst>
          </p:cNvPr>
          <p:cNvSpPr/>
          <p:nvPr/>
        </p:nvSpPr>
        <p:spPr>
          <a:xfrm>
            <a:off x="4184945" y="4447660"/>
            <a:ext cx="1747594" cy="369332"/>
          </a:xfrm>
          <a:prstGeom prst="rect">
            <a:avLst/>
          </a:prstGeom>
        </p:spPr>
        <p:txBody>
          <a:bodyPr wrap="none">
            <a:spAutoFit/>
          </a:bodyPr>
          <a:lstStyle/>
          <a:p>
            <a:r>
              <a:rPr lang="en-US" i="1"/>
              <a:t>jafinle@siue.edu</a:t>
            </a:r>
            <a:endParaRPr lang="en-US"/>
          </a:p>
        </p:txBody>
      </p:sp>
      <p:sp>
        <p:nvSpPr>
          <p:cNvPr id="6" name="Rectangle 5">
            <a:extLst>
              <a:ext uri="{FF2B5EF4-FFF2-40B4-BE49-F238E27FC236}">
                <a16:creationId xmlns:a16="http://schemas.microsoft.com/office/drawing/2014/main" id="{00745232-AD68-3940-84B7-B1E7FEA2ABB7}"/>
              </a:ext>
            </a:extLst>
          </p:cNvPr>
          <p:cNvSpPr/>
          <p:nvPr/>
        </p:nvSpPr>
        <p:spPr>
          <a:xfrm>
            <a:off x="6536255" y="4447660"/>
            <a:ext cx="1840568" cy="369332"/>
          </a:xfrm>
          <a:prstGeom prst="rect">
            <a:avLst/>
          </a:prstGeom>
        </p:spPr>
        <p:txBody>
          <a:bodyPr wrap="none">
            <a:spAutoFit/>
          </a:bodyPr>
          <a:lstStyle/>
          <a:p>
            <a:r>
              <a:rPr lang="en-US" i="1"/>
              <a:t>fnaaz1@jhmi.edu</a:t>
            </a:r>
            <a:endParaRPr lang="en-US"/>
          </a:p>
        </p:txBody>
      </p:sp>
    </p:spTree>
    <p:extLst>
      <p:ext uri="{BB962C8B-B14F-4D97-AF65-F5344CB8AC3E}">
        <p14:creationId xmlns:p14="http://schemas.microsoft.com/office/powerpoint/2010/main" val="2189898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7" y="70887"/>
            <a:ext cx="6206455" cy="1143000"/>
          </a:xfrm>
        </p:spPr>
        <p:txBody>
          <a:bodyPr/>
          <a:lstStyle/>
          <a:p>
            <a:pPr algn="l"/>
            <a:r>
              <a:rPr lang="en-US" b="1" dirty="0"/>
              <a:t>Method</a:t>
            </a:r>
            <a:endParaRPr lang="en-US" dirty="0"/>
          </a:p>
        </p:txBody>
      </p:sp>
      <p:pic>
        <p:nvPicPr>
          <p:cNvPr id="6" name="Picture 5">
            <a:extLst>
              <a:ext uri="{FF2B5EF4-FFF2-40B4-BE49-F238E27FC236}">
                <a16:creationId xmlns:a16="http://schemas.microsoft.com/office/drawing/2014/main" id="{C9EBA21F-7BE5-1E48-AB9D-5FE5A0E4D9EE}"/>
              </a:ext>
            </a:extLst>
          </p:cNvPr>
          <p:cNvPicPr>
            <a:picLocks noChangeAspect="1"/>
          </p:cNvPicPr>
          <p:nvPr/>
        </p:nvPicPr>
        <p:blipFill>
          <a:blip r:embed="rId3"/>
          <a:stretch>
            <a:fillRect/>
          </a:stretch>
        </p:blipFill>
        <p:spPr>
          <a:xfrm>
            <a:off x="2589802" y="0"/>
            <a:ext cx="6840325" cy="6858000"/>
          </a:xfrm>
          <a:prstGeom prst="rect">
            <a:avLst/>
          </a:prstGeom>
        </p:spPr>
      </p:pic>
      <p:sp>
        <p:nvSpPr>
          <p:cNvPr id="9" name="Rectangle 4">
            <a:extLst>
              <a:ext uri="{FF2B5EF4-FFF2-40B4-BE49-F238E27FC236}">
                <a16:creationId xmlns:a16="http://schemas.microsoft.com/office/drawing/2014/main" id="{68DF9269-CB0C-AC47-B32B-FBF0F3365163}"/>
              </a:ext>
            </a:extLst>
          </p:cNvPr>
          <p:cNvSpPr>
            <a:spLocks noChangeArrowheads="1"/>
          </p:cNvSpPr>
          <p:nvPr/>
        </p:nvSpPr>
        <p:spPr bwMode="auto">
          <a:xfrm>
            <a:off x="884420"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ounded Rectangle 11">
            <a:extLst>
              <a:ext uri="{FF2B5EF4-FFF2-40B4-BE49-F238E27FC236}">
                <a16:creationId xmlns:a16="http://schemas.microsoft.com/office/drawing/2014/main" id="{478F51B4-C223-8B48-BE95-28857AD7F66A}"/>
              </a:ext>
            </a:extLst>
          </p:cNvPr>
          <p:cNvSpPr/>
          <p:nvPr/>
        </p:nvSpPr>
        <p:spPr>
          <a:xfrm>
            <a:off x="9430126" y="5891135"/>
            <a:ext cx="2637953" cy="701242"/>
          </a:xfrm>
          <a:prstGeom prst="round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Times New Roman" panose="02020603050405020304" pitchFamily="18" charset="0"/>
                <a:cs typeface="Times New Roman" panose="02020603050405020304" pitchFamily="18" charset="0"/>
              </a:rPr>
              <a:t>Scales adapted from Intons-Peterson &amp; Fournier (1986)</a:t>
            </a:r>
          </a:p>
        </p:txBody>
      </p:sp>
      <p:pic>
        <p:nvPicPr>
          <p:cNvPr id="11" name="Picture 10" descr="A picture containing text&#10;&#10;Description automatically generated">
            <a:extLst>
              <a:ext uri="{FF2B5EF4-FFF2-40B4-BE49-F238E27FC236}">
                <a16:creationId xmlns:a16="http://schemas.microsoft.com/office/drawing/2014/main" id="{79FBD3A0-08B3-6B4A-81D2-3B544F293076}"/>
              </a:ext>
            </a:extLst>
          </p:cNvPr>
          <p:cNvPicPr>
            <a:picLocks noChangeAspect="1"/>
          </p:cNvPicPr>
          <p:nvPr/>
        </p:nvPicPr>
        <p:blipFill>
          <a:blip r:embed="rId4"/>
          <a:stretch>
            <a:fillRect/>
          </a:stretch>
        </p:blipFill>
        <p:spPr>
          <a:xfrm>
            <a:off x="6596985" y="901904"/>
            <a:ext cx="1828800" cy="1028700"/>
          </a:xfrm>
          <a:prstGeom prst="rect">
            <a:avLst/>
          </a:prstGeom>
        </p:spPr>
      </p:pic>
      <p:pic>
        <p:nvPicPr>
          <p:cNvPr id="14" name="Picture 13" descr="A black and white pattern&#10;&#10;Description automatically generated with low confidence">
            <a:extLst>
              <a:ext uri="{FF2B5EF4-FFF2-40B4-BE49-F238E27FC236}">
                <a16:creationId xmlns:a16="http://schemas.microsoft.com/office/drawing/2014/main" id="{84CE2216-6FA7-6446-BCC0-BFB0D730E613}"/>
              </a:ext>
            </a:extLst>
          </p:cNvPr>
          <p:cNvPicPr>
            <a:picLocks noChangeAspect="1"/>
          </p:cNvPicPr>
          <p:nvPr/>
        </p:nvPicPr>
        <p:blipFill>
          <a:blip r:embed="rId5"/>
          <a:stretch>
            <a:fillRect/>
          </a:stretch>
        </p:blipFill>
        <p:spPr>
          <a:xfrm>
            <a:off x="3744174" y="901904"/>
            <a:ext cx="1219200" cy="1028700"/>
          </a:xfrm>
          <a:prstGeom prst="rect">
            <a:avLst/>
          </a:prstGeom>
        </p:spPr>
      </p:pic>
      <p:sp>
        <p:nvSpPr>
          <p:cNvPr id="15" name="Rounded Rectangle 14">
            <a:extLst>
              <a:ext uri="{FF2B5EF4-FFF2-40B4-BE49-F238E27FC236}">
                <a16:creationId xmlns:a16="http://schemas.microsoft.com/office/drawing/2014/main" id="{244F88A6-7AB4-0D47-83EF-92F735EB0979}"/>
              </a:ext>
            </a:extLst>
          </p:cNvPr>
          <p:cNvSpPr/>
          <p:nvPr/>
        </p:nvSpPr>
        <p:spPr>
          <a:xfrm>
            <a:off x="2761873" y="2151089"/>
            <a:ext cx="6464573" cy="1454045"/>
          </a:xfrm>
          <a:prstGeom prst="roundRect">
            <a:avLst>
              <a:gd name="adj" fmla="val 945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748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37CF-7327-5445-8026-B2C28B733D6C}"/>
              </a:ext>
            </a:extLst>
          </p:cNvPr>
          <p:cNvSpPr>
            <a:spLocks noGrp="1"/>
          </p:cNvSpPr>
          <p:nvPr>
            <p:ph type="title"/>
          </p:nvPr>
        </p:nvSpPr>
        <p:spPr>
          <a:xfrm>
            <a:off x="66207" y="7616"/>
            <a:ext cx="10515600" cy="1325563"/>
          </a:xfrm>
        </p:spPr>
        <p:txBody>
          <a:bodyPr/>
          <a:lstStyle/>
          <a:p>
            <a:r>
              <a:rPr lang="en-US" b="1"/>
              <a:t>Results</a:t>
            </a:r>
            <a:r>
              <a:rPr lang="en-US"/>
              <a:t> </a:t>
            </a:r>
            <a:r>
              <a:rPr lang="en-US" sz="3600"/>
              <a:t>(Finley &amp; Naaz, 2021)</a:t>
            </a:r>
          </a:p>
        </p:txBody>
      </p:sp>
      <p:pic>
        <p:nvPicPr>
          <p:cNvPr id="4" name="Picture 3">
            <a:extLst>
              <a:ext uri="{FF2B5EF4-FFF2-40B4-BE49-F238E27FC236}">
                <a16:creationId xmlns:a16="http://schemas.microsoft.com/office/drawing/2014/main" id="{9D5C729D-84DC-614D-8D8D-953A1ACBF5BA}"/>
              </a:ext>
            </a:extLst>
          </p:cNvPr>
          <p:cNvPicPr/>
          <p:nvPr/>
        </p:nvPicPr>
        <p:blipFill>
          <a:blip r:embed="rId3"/>
          <a:stretch>
            <a:fillRect/>
          </a:stretch>
        </p:blipFill>
        <p:spPr>
          <a:xfrm>
            <a:off x="2292246" y="1623611"/>
            <a:ext cx="8730966" cy="4484881"/>
          </a:xfrm>
          <a:prstGeom prst="rect">
            <a:avLst/>
          </a:prstGeom>
        </p:spPr>
      </p:pic>
      <p:sp>
        <p:nvSpPr>
          <p:cNvPr id="5" name="Rectangle 4">
            <a:extLst>
              <a:ext uri="{FF2B5EF4-FFF2-40B4-BE49-F238E27FC236}">
                <a16:creationId xmlns:a16="http://schemas.microsoft.com/office/drawing/2014/main" id="{8C049EE3-7D34-7245-89A6-43873326FCB2}"/>
              </a:ext>
            </a:extLst>
          </p:cNvPr>
          <p:cNvSpPr/>
          <p:nvPr/>
        </p:nvSpPr>
        <p:spPr>
          <a:xfrm>
            <a:off x="0" y="963847"/>
            <a:ext cx="8618481" cy="369332"/>
          </a:xfrm>
          <a:prstGeom prst="rect">
            <a:avLst/>
          </a:prstGeom>
        </p:spPr>
        <p:txBody>
          <a:bodyPr wrap="square">
            <a:spAutoFit/>
          </a:bodyPr>
          <a:lstStyle/>
          <a:p>
            <a:pPr algn="ctr"/>
            <a:r>
              <a:rPr lang="en-US" i="1">
                <a:latin typeface="Times New Roman" panose="02020603050405020304" pitchFamily="18" charset="0"/>
                <a:ea typeface="Times New Roman" panose="02020603050405020304" pitchFamily="18" charset="0"/>
              </a:rPr>
              <a:t>Mean Frequency of Use for Internal and External Memory Across General Purposes</a:t>
            </a:r>
            <a:r>
              <a:rPr lang="en-US">
                <a:effectLst/>
              </a:rPr>
              <a:t> </a:t>
            </a:r>
            <a:endParaRPr lang="en-US"/>
          </a:p>
        </p:txBody>
      </p:sp>
      <p:sp>
        <p:nvSpPr>
          <p:cNvPr id="10" name="Rectangular Callout 9">
            <a:extLst>
              <a:ext uri="{FF2B5EF4-FFF2-40B4-BE49-F238E27FC236}">
                <a16:creationId xmlns:a16="http://schemas.microsoft.com/office/drawing/2014/main" id="{AB2659BD-0217-C74E-9815-C6B8797DF0F3}"/>
              </a:ext>
            </a:extLst>
          </p:cNvPr>
          <p:cNvSpPr/>
          <p:nvPr/>
        </p:nvSpPr>
        <p:spPr>
          <a:xfrm>
            <a:off x="832577" y="4931764"/>
            <a:ext cx="1381593" cy="554636"/>
          </a:xfrm>
          <a:prstGeom prst="wedgeRectCallout">
            <a:avLst>
              <a:gd name="adj1" fmla="val 76505"/>
              <a:gd name="adj2" fmla="val 57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 2 times in </a:t>
            </a:r>
            <a:br>
              <a:rPr lang="en-US" sz="1400">
                <a:solidFill>
                  <a:sysClr val="windowText" lastClr="000000"/>
                </a:solidFill>
              </a:rPr>
            </a:br>
            <a:r>
              <a:rPr lang="en-US" sz="1400">
                <a:solidFill>
                  <a:sysClr val="windowText" lastClr="000000"/>
                </a:solidFill>
              </a:rPr>
              <a:t>past two weeks</a:t>
            </a:r>
          </a:p>
        </p:txBody>
      </p:sp>
      <p:sp>
        <p:nvSpPr>
          <p:cNvPr id="11" name="Rectangular Callout 10">
            <a:extLst>
              <a:ext uri="{FF2B5EF4-FFF2-40B4-BE49-F238E27FC236}">
                <a16:creationId xmlns:a16="http://schemas.microsoft.com/office/drawing/2014/main" id="{9AE5D942-089F-9A43-9845-657621AB56BE}"/>
              </a:ext>
            </a:extLst>
          </p:cNvPr>
          <p:cNvSpPr/>
          <p:nvPr/>
        </p:nvSpPr>
        <p:spPr>
          <a:xfrm>
            <a:off x="832577" y="1734774"/>
            <a:ext cx="1381593" cy="554636"/>
          </a:xfrm>
          <a:prstGeom prst="wedgeRectCallout">
            <a:avLst>
              <a:gd name="adj1" fmla="val 79927"/>
              <a:gd name="adj2" fmla="val -266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 11 times in past two weeks</a:t>
            </a:r>
          </a:p>
        </p:txBody>
      </p:sp>
      <p:sp>
        <p:nvSpPr>
          <p:cNvPr id="12" name="Rectangle 11">
            <a:extLst>
              <a:ext uri="{FF2B5EF4-FFF2-40B4-BE49-F238E27FC236}">
                <a16:creationId xmlns:a16="http://schemas.microsoft.com/office/drawing/2014/main" id="{D9A76707-6685-5243-9C24-B8A0EF360B0F}"/>
              </a:ext>
            </a:extLst>
          </p:cNvPr>
          <p:cNvSpPr/>
          <p:nvPr/>
        </p:nvSpPr>
        <p:spPr>
          <a:xfrm>
            <a:off x="3177915" y="2870616"/>
            <a:ext cx="7615003" cy="235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71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31" y="104932"/>
            <a:ext cx="9223948" cy="1143000"/>
          </a:xfrm>
        </p:spPr>
        <p:txBody>
          <a:bodyPr>
            <a:normAutofit/>
          </a:bodyPr>
          <a:lstStyle/>
          <a:p>
            <a:r>
              <a:rPr lang="en-US" dirty="0"/>
              <a:t>Interplay of Internal &amp; External Memory </a:t>
            </a:r>
            <a:r>
              <a:rPr lang="en-US" sz="3100" dirty="0"/>
              <a:t>(from Finley et al., 2018)</a:t>
            </a:r>
            <a:endParaRPr lang="en-US" dirty="0"/>
          </a:p>
        </p:txBody>
      </p:sp>
      <p:pic>
        <p:nvPicPr>
          <p:cNvPr id="6" name="Picture 5"/>
          <p:cNvPicPr>
            <a:picLocks noChangeAspect="1"/>
          </p:cNvPicPr>
          <p:nvPr/>
        </p:nvPicPr>
        <p:blipFill>
          <a:blip r:embed="rId3"/>
          <a:stretch>
            <a:fillRect/>
          </a:stretch>
        </p:blipFill>
        <p:spPr>
          <a:xfrm>
            <a:off x="3022600" y="1507761"/>
            <a:ext cx="6311900" cy="5130800"/>
          </a:xfrm>
          <a:prstGeom prst="rect">
            <a:avLst/>
          </a:prstGeom>
        </p:spPr>
      </p:pic>
    </p:spTree>
    <p:extLst>
      <p:ext uri="{BB962C8B-B14F-4D97-AF65-F5344CB8AC3E}">
        <p14:creationId xmlns:p14="http://schemas.microsoft.com/office/powerpoint/2010/main" val="22668833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BD570E02-5F7C-FE4A-B10F-BBB3CC38528B}"/>
              </a:ext>
            </a:extLst>
          </p:cNvPr>
          <p:cNvSpPr/>
          <p:nvPr/>
        </p:nvSpPr>
        <p:spPr>
          <a:xfrm>
            <a:off x="0" y="0"/>
            <a:ext cx="12192000" cy="6858000"/>
          </a:xfrm>
          <a:prstGeom prst="rect">
            <a:avLst/>
          </a:prstGeom>
          <a:solidFill>
            <a:srgbClr val="E6E0ED"/>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74674-C28B-944C-8B1E-283E128F84B0}"/>
              </a:ext>
            </a:extLst>
          </p:cNvPr>
          <p:cNvSpPr>
            <a:spLocks noGrp="1"/>
          </p:cNvSpPr>
          <p:nvPr>
            <p:ph type="ctrTitle"/>
          </p:nvPr>
        </p:nvSpPr>
        <p:spPr>
          <a:xfrm>
            <a:off x="783772" y="1602043"/>
            <a:ext cx="10624457" cy="2387600"/>
          </a:xfrm>
        </p:spPr>
        <p:txBody>
          <a:bodyPr anchor="ctr">
            <a:normAutofit fontScale="90000"/>
          </a:bodyPr>
          <a:lstStyle/>
          <a:p>
            <a:r>
              <a:rPr lang="en-US" b="1" i="1">
                <a:solidFill>
                  <a:srgbClr val="7030A0"/>
                </a:solidFill>
                <a:latin typeface="Avenir Heavy Oblique" panose="02000503020000020003" pitchFamily="2" charset="0"/>
              </a:rPr>
              <a:t>Strategic Use of </a:t>
            </a:r>
            <a:br>
              <a:rPr lang="en-US" b="1" i="1">
                <a:solidFill>
                  <a:srgbClr val="7030A0"/>
                </a:solidFill>
                <a:latin typeface="Avenir Heavy Oblique" panose="02000503020000020003" pitchFamily="2" charset="0"/>
              </a:rPr>
            </a:br>
            <a:r>
              <a:rPr lang="en-US" b="1" i="1">
                <a:solidFill>
                  <a:srgbClr val="7030A0"/>
                </a:solidFill>
                <a:latin typeface="Avenir Heavy Oblique" panose="02000503020000020003" pitchFamily="2" charset="0"/>
              </a:rPr>
              <a:t>Internal and External Memory </a:t>
            </a:r>
            <a:br>
              <a:rPr lang="en-US" b="1" i="1">
                <a:solidFill>
                  <a:srgbClr val="7030A0"/>
                </a:solidFill>
                <a:latin typeface="Avenir Heavy Oblique" panose="02000503020000020003" pitchFamily="2" charset="0"/>
              </a:rPr>
            </a:br>
            <a:r>
              <a:rPr lang="en-US" b="1" i="1">
                <a:solidFill>
                  <a:srgbClr val="7030A0"/>
                </a:solidFill>
                <a:latin typeface="Avenir Heavy Oblique" panose="02000503020000020003" pitchFamily="2" charset="0"/>
              </a:rPr>
              <a:t>in Everyday Life:</a:t>
            </a:r>
            <a:br>
              <a:rPr lang="en-US" b="1" i="1">
                <a:solidFill>
                  <a:srgbClr val="7030A0"/>
                </a:solidFill>
                <a:latin typeface="Avenir Heavy Oblique" panose="02000503020000020003" pitchFamily="2" charset="0"/>
              </a:rPr>
            </a:br>
            <a:r>
              <a:rPr lang="en-US" sz="1300" b="1" i="1">
                <a:solidFill>
                  <a:srgbClr val="7030A0"/>
                </a:solidFill>
                <a:latin typeface="Avenir Heavy Oblique" panose="02000503020000020003" pitchFamily="2" charset="0"/>
              </a:rPr>
              <a:t> </a:t>
            </a:r>
            <a:br>
              <a:rPr lang="en-US" b="1" i="1">
                <a:solidFill>
                  <a:srgbClr val="7030A0"/>
                </a:solidFill>
                <a:latin typeface="Avenir Heavy Oblique" panose="02000503020000020003" pitchFamily="2" charset="0"/>
              </a:rPr>
            </a:br>
            <a:r>
              <a:rPr lang="en-US" sz="4400" b="1" i="1">
                <a:solidFill>
                  <a:srgbClr val="7030A0"/>
                </a:solidFill>
                <a:latin typeface="Avenir Heavy Oblique" panose="02000503020000020003" pitchFamily="2" charset="0"/>
              </a:rPr>
              <a:t>Episodic vs. Semantic Purposes</a:t>
            </a:r>
            <a:endParaRPr lang="en-US" b="1" i="1">
              <a:solidFill>
                <a:srgbClr val="7030A0"/>
              </a:solidFill>
              <a:latin typeface="Avenir Heavy Oblique" panose="02000503020000020003" pitchFamily="2" charset="0"/>
            </a:endParaRPr>
          </a:p>
        </p:txBody>
      </p:sp>
      <p:sp>
        <p:nvSpPr>
          <p:cNvPr id="3" name="Subtitle 2">
            <a:extLst>
              <a:ext uri="{FF2B5EF4-FFF2-40B4-BE49-F238E27FC236}">
                <a16:creationId xmlns:a16="http://schemas.microsoft.com/office/drawing/2014/main" id="{C73187C9-0DB0-D140-A607-2B62C4E0F43F}"/>
              </a:ext>
            </a:extLst>
          </p:cNvPr>
          <p:cNvSpPr>
            <a:spLocks noGrp="1"/>
          </p:cNvSpPr>
          <p:nvPr>
            <p:ph type="subTitle" idx="1"/>
          </p:nvPr>
        </p:nvSpPr>
        <p:spPr>
          <a:xfrm>
            <a:off x="1524000" y="4489549"/>
            <a:ext cx="9144000" cy="2139992"/>
          </a:xfrm>
        </p:spPr>
        <p:txBody>
          <a:bodyPr>
            <a:normAutofit/>
          </a:bodyPr>
          <a:lstStyle/>
          <a:p>
            <a:r>
              <a:rPr lang="en-US" sz="3200" i="1"/>
              <a:t>Jason R. Finley &amp; Farah Naaz</a:t>
            </a:r>
          </a:p>
          <a:p>
            <a:endParaRPr lang="en-US" sz="2800" i="1"/>
          </a:p>
          <a:p>
            <a:r>
              <a:rPr lang="en-US" sz="2800"/>
              <a:t>Thursday July 15</a:t>
            </a:r>
            <a:r>
              <a:rPr lang="en-US" sz="2800" baseline="30000"/>
              <a:t>th</a:t>
            </a:r>
            <a:r>
              <a:rPr lang="en-US" sz="2800"/>
              <a:t>, 2021</a:t>
            </a:r>
          </a:p>
          <a:p>
            <a:r>
              <a:rPr lang="en-US" sz="2800"/>
              <a:t>Cognitive Offloading Meeting 2021</a:t>
            </a:r>
          </a:p>
        </p:txBody>
      </p:sp>
      <p:sp>
        <p:nvSpPr>
          <p:cNvPr id="4" name="Rectangle 3">
            <a:extLst>
              <a:ext uri="{FF2B5EF4-FFF2-40B4-BE49-F238E27FC236}">
                <a16:creationId xmlns:a16="http://schemas.microsoft.com/office/drawing/2014/main" id="{353EBE51-AA4C-B54A-8001-A753C56015F4}"/>
              </a:ext>
            </a:extLst>
          </p:cNvPr>
          <p:cNvSpPr/>
          <p:nvPr/>
        </p:nvSpPr>
        <p:spPr>
          <a:xfrm>
            <a:off x="4184945" y="4927340"/>
            <a:ext cx="1747594" cy="369332"/>
          </a:xfrm>
          <a:prstGeom prst="rect">
            <a:avLst/>
          </a:prstGeom>
        </p:spPr>
        <p:txBody>
          <a:bodyPr wrap="none">
            <a:spAutoFit/>
          </a:bodyPr>
          <a:lstStyle/>
          <a:p>
            <a:r>
              <a:rPr lang="en-US" i="1"/>
              <a:t>jafinle@siue.edu</a:t>
            </a:r>
            <a:endParaRPr lang="en-US"/>
          </a:p>
        </p:txBody>
      </p:sp>
      <p:sp>
        <p:nvSpPr>
          <p:cNvPr id="6" name="Rectangle 5">
            <a:extLst>
              <a:ext uri="{FF2B5EF4-FFF2-40B4-BE49-F238E27FC236}">
                <a16:creationId xmlns:a16="http://schemas.microsoft.com/office/drawing/2014/main" id="{00745232-AD68-3940-84B7-B1E7FEA2ABB7}"/>
              </a:ext>
            </a:extLst>
          </p:cNvPr>
          <p:cNvSpPr/>
          <p:nvPr/>
        </p:nvSpPr>
        <p:spPr>
          <a:xfrm>
            <a:off x="6536255" y="4927340"/>
            <a:ext cx="1840568" cy="369332"/>
          </a:xfrm>
          <a:prstGeom prst="rect">
            <a:avLst/>
          </a:prstGeom>
        </p:spPr>
        <p:txBody>
          <a:bodyPr wrap="none">
            <a:spAutoFit/>
          </a:bodyPr>
          <a:lstStyle/>
          <a:p>
            <a:r>
              <a:rPr lang="en-US" i="1"/>
              <a:t>fnaaz1@jhmi.edu</a:t>
            </a:r>
            <a:endParaRPr lang="en-US"/>
          </a:p>
        </p:txBody>
      </p:sp>
      <p:sp>
        <p:nvSpPr>
          <p:cNvPr id="7" name="Up Ribbon 6">
            <a:extLst>
              <a:ext uri="{FF2B5EF4-FFF2-40B4-BE49-F238E27FC236}">
                <a16:creationId xmlns:a16="http://schemas.microsoft.com/office/drawing/2014/main" id="{2E3BA39C-D5E6-F046-8A4F-5BA3A6760EF5}"/>
              </a:ext>
            </a:extLst>
          </p:cNvPr>
          <p:cNvSpPr/>
          <p:nvPr/>
        </p:nvSpPr>
        <p:spPr>
          <a:xfrm>
            <a:off x="2971176" y="228459"/>
            <a:ext cx="6249649" cy="1011836"/>
          </a:xfrm>
          <a:prstGeom prst="ribbon2">
            <a:avLst>
              <a:gd name="adj1" fmla="val 16667"/>
              <a:gd name="adj2" fmla="val 68850"/>
            </a:avLst>
          </a:prstGeom>
          <a:solidFill>
            <a:srgbClr val="FFF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ysClr val="windowText" lastClr="000000"/>
                </a:solidFill>
              </a:rPr>
              <a:t>Thank you!</a:t>
            </a:r>
          </a:p>
        </p:txBody>
      </p:sp>
      <p:pic>
        <p:nvPicPr>
          <p:cNvPr id="9" name="Picture 8">
            <a:extLst>
              <a:ext uri="{FF2B5EF4-FFF2-40B4-BE49-F238E27FC236}">
                <a16:creationId xmlns:a16="http://schemas.microsoft.com/office/drawing/2014/main" id="{1265C717-2884-5440-B9A5-46ED7B5C9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537" y="3210685"/>
            <a:ext cx="2172939" cy="3272561"/>
          </a:xfrm>
          <a:prstGeom prst="rect">
            <a:avLst/>
          </a:prstGeom>
        </p:spPr>
      </p:pic>
    </p:spTree>
    <p:extLst>
      <p:ext uri="{BB962C8B-B14F-4D97-AF65-F5344CB8AC3E}">
        <p14:creationId xmlns:p14="http://schemas.microsoft.com/office/powerpoint/2010/main" val="3488097742"/>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BA9210-DA4B-8544-B85B-BE891BB7037D}"/>
              </a:ext>
            </a:extLst>
          </p:cNvPr>
          <p:cNvPicPr>
            <a:picLocks noChangeAspect="1"/>
          </p:cNvPicPr>
          <p:nvPr/>
        </p:nvPicPr>
        <p:blipFill>
          <a:blip r:embed="rId3"/>
          <a:stretch>
            <a:fillRect/>
          </a:stretch>
        </p:blipFill>
        <p:spPr>
          <a:xfrm>
            <a:off x="1315387" y="1566628"/>
            <a:ext cx="9561226" cy="2305432"/>
          </a:xfrm>
          <a:prstGeom prst="rect">
            <a:avLst/>
          </a:prstGeom>
        </p:spPr>
      </p:pic>
    </p:spTree>
    <p:extLst>
      <p:ext uri="{BB962C8B-B14F-4D97-AF65-F5344CB8AC3E}">
        <p14:creationId xmlns:p14="http://schemas.microsoft.com/office/powerpoint/2010/main" val="80023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288" y="3426727"/>
            <a:ext cx="1726884" cy="172688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9044" y="3657285"/>
            <a:ext cx="1273913" cy="1572527"/>
          </a:xfrm>
          <a:prstGeom prst="rect">
            <a:avLst/>
          </a:prstGeom>
        </p:spPr>
      </p:pic>
      <p:grpSp>
        <p:nvGrpSpPr>
          <p:cNvPr id="12" name="Group 11"/>
          <p:cNvGrpSpPr/>
          <p:nvPr/>
        </p:nvGrpSpPr>
        <p:grpSpPr>
          <a:xfrm>
            <a:off x="2207801" y="4742662"/>
            <a:ext cx="2115338" cy="2115338"/>
            <a:chOff x="2661438" y="4056513"/>
            <a:chExt cx="2115338" cy="2115338"/>
          </a:xfrm>
        </p:grpSpPr>
        <p:grpSp>
          <p:nvGrpSpPr>
            <p:cNvPr id="11" name="Group 10"/>
            <p:cNvGrpSpPr/>
            <p:nvPr/>
          </p:nvGrpSpPr>
          <p:grpSpPr>
            <a:xfrm>
              <a:off x="2764367" y="4347633"/>
              <a:ext cx="1909233" cy="1545167"/>
              <a:chOff x="2764367" y="4347633"/>
              <a:chExt cx="1909233" cy="1545167"/>
            </a:xfrm>
          </p:grpSpPr>
          <p:sp>
            <p:nvSpPr>
              <p:cNvPr id="9" name="Rectangle 8"/>
              <p:cNvSpPr/>
              <p:nvPr/>
            </p:nvSpPr>
            <p:spPr>
              <a:xfrm>
                <a:off x="2764367" y="4347633"/>
                <a:ext cx="1511300" cy="104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220633" y="4627033"/>
                <a:ext cx="452967" cy="12657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2661438" y="4056513"/>
              <a:ext cx="2115338" cy="2115338"/>
            </a:xfrm>
            <a:prstGeom prst="rect">
              <a:avLst/>
            </a:prstGeom>
          </p:spPr>
        </p:pic>
      </p:grpSp>
      <p:grpSp>
        <p:nvGrpSpPr>
          <p:cNvPr id="2" name="Group 1">
            <a:extLst>
              <a:ext uri="{FF2B5EF4-FFF2-40B4-BE49-F238E27FC236}">
                <a16:creationId xmlns:a16="http://schemas.microsoft.com/office/drawing/2014/main" id="{28A687ED-612E-F645-A6A1-3A5474F372F6}"/>
              </a:ext>
            </a:extLst>
          </p:cNvPr>
          <p:cNvGrpSpPr/>
          <p:nvPr/>
        </p:nvGrpSpPr>
        <p:grpSpPr>
          <a:xfrm>
            <a:off x="6985002" y="1845367"/>
            <a:ext cx="3537839" cy="4231392"/>
            <a:chOff x="6985002" y="1845367"/>
            <a:chExt cx="3537839" cy="4231392"/>
          </a:xfrm>
        </p:grpSpPr>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85002" y="3553727"/>
              <a:ext cx="3200399" cy="2523032"/>
            </a:xfrm>
            <a:prstGeom prst="rect">
              <a:avLst/>
            </a:prstGeom>
          </p:spPr>
        </p:pic>
        <p:sp>
          <p:nvSpPr>
            <p:cNvPr id="14" name="Rectangle 13"/>
            <p:cNvSpPr/>
            <p:nvPr/>
          </p:nvSpPr>
          <p:spPr>
            <a:xfrm>
              <a:off x="7078093" y="1845367"/>
              <a:ext cx="3444748" cy="646331"/>
            </a:xfrm>
            <a:prstGeom prst="rect">
              <a:avLst/>
            </a:prstGeom>
          </p:spPr>
          <p:txBody>
            <a:bodyPr wrap="none">
              <a:spAutoFit/>
            </a:bodyPr>
            <a:lstStyle/>
            <a:p>
              <a:r>
                <a:rPr lang="en-US" sz="3600" i="1" u="sng" dirty="0">
                  <a:solidFill>
                    <a:srgbClr val="FF0000"/>
                  </a:solidFill>
                </a:rPr>
                <a:t>Internal Memory</a:t>
              </a:r>
            </a:p>
          </p:txBody>
        </p:sp>
      </p:grpSp>
      <p:sp>
        <p:nvSpPr>
          <p:cNvPr id="15" name="Rectangle 14"/>
          <p:cNvSpPr/>
          <p:nvPr/>
        </p:nvSpPr>
        <p:spPr>
          <a:xfrm>
            <a:off x="1649043" y="1845367"/>
            <a:ext cx="3522294" cy="646331"/>
          </a:xfrm>
          <a:prstGeom prst="rect">
            <a:avLst/>
          </a:prstGeom>
        </p:spPr>
        <p:txBody>
          <a:bodyPr wrap="none">
            <a:spAutoFit/>
          </a:bodyPr>
          <a:lstStyle/>
          <a:p>
            <a:r>
              <a:rPr lang="en-US" sz="3600" i="1" u="sng" dirty="0">
                <a:solidFill>
                  <a:srgbClr val="0000FF"/>
                </a:solidFill>
              </a:rPr>
              <a:t>External Memory</a:t>
            </a:r>
          </a:p>
        </p:txBody>
      </p:sp>
      <p:cxnSp>
        <p:nvCxnSpPr>
          <p:cNvPr id="17" name="Straight Arrow Connector 16"/>
          <p:cNvCxnSpPr/>
          <p:nvPr/>
        </p:nvCxnSpPr>
        <p:spPr>
          <a:xfrm>
            <a:off x="4927600" y="4068898"/>
            <a:ext cx="1778000" cy="0"/>
          </a:xfrm>
          <a:prstGeom prst="straightConnector1">
            <a:avLst/>
          </a:prstGeom>
          <a:ln w="5715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927601" y="4937711"/>
            <a:ext cx="1778001" cy="0"/>
          </a:xfrm>
          <a:prstGeom prst="straightConnector1">
            <a:avLst/>
          </a:prstGeom>
          <a:ln w="5715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A793EFCA-9D8E-0A4C-9A4E-656C944F561F}"/>
              </a:ext>
            </a:extLst>
          </p:cNvPr>
          <p:cNvSpPr/>
          <p:nvPr/>
        </p:nvSpPr>
        <p:spPr>
          <a:xfrm>
            <a:off x="117697" y="348881"/>
            <a:ext cx="11956606" cy="707886"/>
          </a:xfrm>
          <a:prstGeom prst="rect">
            <a:avLst/>
          </a:prstGeom>
        </p:spPr>
        <p:txBody>
          <a:bodyPr wrap="none">
            <a:spAutoFit/>
          </a:bodyPr>
          <a:lstStyle/>
          <a:p>
            <a:r>
              <a:rPr lang="en-US" sz="4000" b="1" i="1" dirty="0">
                <a:solidFill>
                  <a:srgbClr val="7030A0"/>
                </a:solidFill>
              </a:rPr>
              <a:t>Memory is the transmission of information across time.</a:t>
            </a:r>
          </a:p>
        </p:txBody>
      </p:sp>
    </p:spTree>
    <p:extLst>
      <p:ext uri="{BB962C8B-B14F-4D97-AF65-F5344CB8AC3E}">
        <p14:creationId xmlns:p14="http://schemas.microsoft.com/office/powerpoint/2010/main" val="140190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2545" y="1519238"/>
            <a:ext cx="2732424" cy="1803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2312" y="2454334"/>
            <a:ext cx="2781300" cy="291776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5572" y="139700"/>
            <a:ext cx="3708350" cy="36830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75521" y="4521200"/>
            <a:ext cx="3401786" cy="1905000"/>
          </a:xfrm>
          <a:prstGeom prst="rect">
            <a:avLst/>
          </a:prstGeom>
        </p:spPr>
      </p:pic>
      <p:pic>
        <p:nvPicPr>
          <p:cNvPr id="3" name="Picture 2"/>
          <p:cNvPicPr>
            <a:picLocks noChangeAspect="1"/>
          </p:cNvPicPr>
          <p:nvPr/>
        </p:nvPicPr>
        <p:blipFill>
          <a:blip r:embed="rId7" cstate="email">
            <a:extLst>
              <a:ext uri="{BEBA8EAE-BF5A-486C-A8C5-ECC9F3942E4B}">
                <a14:imgProps xmlns:a14="http://schemas.microsoft.com/office/drawing/2010/main">
                  <a14:imgLayer r:embed="rId8">
                    <a14:imgEffect>
                      <a14:backgroundRemoval t="1594" b="96813" l="1594" r="95618">
                        <a14:foregroundMark x1="73705" y1="87649" x2="73705" y2="87649"/>
                        <a14:foregroundMark x1="80080" y1="78486" x2="61355" y2="91633"/>
                        <a14:foregroundMark x1="61355" y1="91633" x2="40239" y2="85657"/>
                        <a14:foregroundMark x1="40239" y1="85657" x2="38247" y2="78088"/>
                        <a14:foregroundMark x1="26693" y1="11952" x2="12749" y2="41434"/>
                        <a14:foregroundMark x1="12749" y1="41434" x2="15139" y2="54582"/>
                        <a14:foregroundMark x1="87251" y1="16733" x2="68127" y2="9163"/>
                        <a14:foregroundMark x1="68127" y1="9163" x2="43028" y2="11554"/>
                        <a14:foregroundMark x1="89243" y1="16733" x2="71713" y2="6375"/>
                        <a14:foregroundMark x1="71713" y1="6375" x2="65737" y2="5578"/>
                        <a14:foregroundMark x1="90040" y1="18327" x2="94821" y2="35060"/>
                        <a14:foregroundMark x1="95618" y1="40637" x2="95618" y2="66932"/>
                        <a14:foregroundMark x1="71713" y1="5976" x2="31076" y2="6375"/>
                        <a14:foregroundMark x1="31076" y1="6375" x2="11155" y2="14343"/>
                        <a14:foregroundMark x1="11155" y1="14343" x2="3187" y2="33466"/>
                        <a14:foregroundMark x1="3187" y1="33466" x2="1992" y2="57769"/>
                        <a14:foregroundMark x1="1992" y1="57769" x2="11952" y2="69721"/>
                        <a14:foregroundMark x1="21912" y1="94422" x2="42629" y2="96813"/>
                        <a14:foregroundMark x1="42629" y1="96813" x2="76892" y2="91633"/>
                        <a14:foregroundMark x1="69721" y1="3187" x2="49402" y2="2789"/>
                        <a14:foregroundMark x1="49402" y1="2789" x2="30279" y2="10359"/>
                        <a14:foregroundMark x1="30279" y1="10359" x2="30279" y2="14343"/>
                        <a14:foregroundMark x1="18327" y1="7968" x2="29880" y2="5578"/>
                        <a14:foregroundMark x1="37450" y1="2390" x2="25498" y2="8367"/>
                        <a14:foregroundMark x1="60159" y1="1594" x2="44622" y2="3187"/>
                        <a14:foregroundMark x1="18327" y1="8367" x2="27092" y2="5976"/>
                        <a14:foregroundMark x1="24701" y1="5976" x2="18725" y2="9163"/>
                      </a14:backgroundRemoval>
                    </a14:imgEffect>
                  </a14:imgLayer>
                </a14:imgProps>
              </a:ext>
              <a:ext uri="{28A0092B-C50C-407E-A947-70E740481C1C}">
                <a14:useLocalDpi xmlns:a14="http://schemas.microsoft.com/office/drawing/2010/main"/>
              </a:ext>
            </a:extLst>
          </a:blip>
          <a:stretch>
            <a:fillRect/>
          </a:stretch>
        </p:blipFill>
        <p:spPr>
          <a:xfrm>
            <a:off x="3165953" y="4038600"/>
            <a:ext cx="2387600" cy="238760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2576" y="1790700"/>
            <a:ext cx="1997915" cy="2692400"/>
          </a:xfrm>
          <a:prstGeom prst="rect">
            <a:avLst/>
          </a:prstGeom>
        </p:spPr>
      </p:pic>
      <p:sp>
        <p:nvSpPr>
          <p:cNvPr id="2" name="Title 1"/>
          <p:cNvSpPr>
            <a:spLocks noGrp="1"/>
          </p:cNvSpPr>
          <p:nvPr>
            <p:ph type="title"/>
          </p:nvPr>
        </p:nvSpPr>
        <p:spPr>
          <a:xfrm>
            <a:off x="322888" y="240507"/>
            <a:ext cx="8229600" cy="1143000"/>
          </a:xfrm>
        </p:spPr>
        <p:txBody>
          <a:bodyPr>
            <a:normAutofit fontScale="90000"/>
          </a:bodyPr>
          <a:lstStyle/>
          <a:p>
            <a:pPr algn="l"/>
            <a:r>
              <a:rPr lang="en-US" dirty="0"/>
              <a:t>External Memory:</a:t>
            </a:r>
            <a:br>
              <a:rPr lang="en-US" dirty="0"/>
            </a:br>
            <a:r>
              <a:rPr lang="en-US" sz="3600" i="1" dirty="0"/>
              <a:t>part of the human condition</a:t>
            </a:r>
            <a:endParaRPr lang="en-US" i="1" dirty="0"/>
          </a:p>
        </p:txBody>
      </p:sp>
    </p:spTree>
    <p:extLst>
      <p:ext uri="{BB962C8B-B14F-4D97-AF65-F5344CB8AC3E}">
        <p14:creationId xmlns:p14="http://schemas.microsoft.com/office/powerpoint/2010/main" val="2061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97" y="365125"/>
            <a:ext cx="10515600" cy="1325563"/>
          </a:xfrm>
        </p:spPr>
        <p:txBody>
          <a:bodyPr/>
          <a:lstStyle/>
          <a:p>
            <a:r>
              <a:rPr lang="en-US" b="1" dirty="0"/>
              <a:t>Research Question</a:t>
            </a:r>
          </a:p>
        </p:txBody>
      </p:sp>
      <p:sp>
        <p:nvSpPr>
          <p:cNvPr id="3" name="Content Placeholder 2"/>
          <p:cNvSpPr>
            <a:spLocks noGrp="1"/>
          </p:cNvSpPr>
          <p:nvPr>
            <p:ph idx="1"/>
          </p:nvPr>
        </p:nvSpPr>
        <p:spPr/>
        <p:txBody>
          <a:bodyPr/>
          <a:lstStyle/>
          <a:p>
            <a:pPr marL="0" indent="0">
              <a:buNone/>
            </a:pPr>
            <a:r>
              <a:rPr lang="en-US" dirty="0"/>
              <a:t>In the early 21</a:t>
            </a:r>
            <a:r>
              <a:rPr lang="en-US" baseline="30000" dirty="0"/>
              <a:t>st</a:t>
            </a:r>
            <a:r>
              <a:rPr lang="en-US" dirty="0"/>
              <a:t> Century:</a:t>
            </a:r>
          </a:p>
          <a:p>
            <a:r>
              <a:rPr lang="en-US" dirty="0"/>
              <a:t>How are people using external memory in everyday life?</a:t>
            </a:r>
          </a:p>
          <a:p>
            <a:pPr lvl="1"/>
            <a:r>
              <a:rPr lang="en-US" dirty="0"/>
              <a:t>to what extent is it:</a:t>
            </a:r>
          </a:p>
          <a:p>
            <a:pPr lvl="2"/>
            <a:r>
              <a:rPr lang="en-US" dirty="0"/>
              <a:t>supplanting internal memory?</a:t>
            </a:r>
          </a:p>
          <a:p>
            <a:pPr lvl="2"/>
            <a:r>
              <a:rPr lang="en-US" dirty="0"/>
              <a:t>extending internal memory?</a:t>
            </a:r>
          </a:p>
          <a:p>
            <a:r>
              <a:rPr lang="en-US" dirty="0"/>
              <a:t>The answer may depend on the purpose that memory is used for…</a:t>
            </a:r>
          </a:p>
        </p:txBody>
      </p:sp>
    </p:spTree>
    <p:extLst>
      <p:ext uri="{BB962C8B-B14F-4D97-AF65-F5344CB8AC3E}">
        <p14:creationId xmlns:p14="http://schemas.microsoft.com/office/powerpoint/2010/main" val="14079179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7562" y="2028668"/>
            <a:ext cx="2026988" cy="3538639"/>
          </a:xfrm>
          <a:prstGeom prst="rect">
            <a:avLst/>
          </a:prstGeom>
        </p:spPr>
      </p:pic>
      <p:pic>
        <p:nvPicPr>
          <p:cNvPr id="3" name="Picture 2"/>
          <p:cNvPicPr>
            <a:picLocks noChangeAspect="1"/>
          </p:cNvPicPr>
          <p:nvPr/>
        </p:nvPicPr>
        <p:blipFill>
          <a:blip r:embed="rId4"/>
          <a:stretch>
            <a:fillRect/>
          </a:stretch>
        </p:blipFill>
        <p:spPr>
          <a:xfrm>
            <a:off x="6656576" y="2093050"/>
            <a:ext cx="2829653" cy="3315632"/>
          </a:xfrm>
          <a:prstGeom prst="rect">
            <a:avLst/>
          </a:prstGeom>
        </p:spPr>
      </p:pic>
      <p:sp>
        <p:nvSpPr>
          <p:cNvPr id="6" name="TextBox 5"/>
          <p:cNvSpPr txBox="1"/>
          <p:nvPr/>
        </p:nvSpPr>
        <p:spPr>
          <a:xfrm>
            <a:off x="3172429" y="5703084"/>
            <a:ext cx="1514606" cy="1015663"/>
          </a:xfrm>
          <a:prstGeom prst="rect">
            <a:avLst/>
          </a:prstGeom>
          <a:noFill/>
        </p:spPr>
        <p:txBody>
          <a:bodyPr wrap="square" rtlCol="0">
            <a:spAutoFit/>
          </a:bodyPr>
          <a:lstStyle/>
          <a:p>
            <a:r>
              <a:rPr lang="en-US" sz="2000" b="1" i="1" dirty="0"/>
              <a:t>Jason Finley</a:t>
            </a:r>
            <a:br>
              <a:rPr lang="en-US" sz="2000" i="1" dirty="0"/>
            </a:br>
            <a:r>
              <a:rPr lang="en-US" sz="2000" i="1" dirty="0"/>
              <a:t>S. Illinois U. Edwardsville</a:t>
            </a:r>
          </a:p>
        </p:txBody>
      </p:sp>
      <p:sp>
        <p:nvSpPr>
          <p:cNvPr id="7" name="TextBox 6"/>
          <p:cNvSpPr txBox="1"/>
          <p:nvPr/>
        </p:nvSpPr>
        <p:spPr>
          <a:xfrm>
            <a:off x="4926345" y="5785353"/>
            <a:ext cx="2249014" cy="707886"/>
          </a:xfrm>
          <a:prstGeom prst="rect">
            <a:avLst/>
          </a:prstGeom>
          <a:noFill/>
        </p:spPr>
        <p:txBody>
          <a:bodyPr wrap="none" rtlCol="0">
            <a:spAutoFit/>
          </a:bodyPr>
          <a:lstStyle/>
          <a:p>
            <a:r>
              <a:rPr lang="en-US" sz="2000" b="1" i="1" dirty="0"/>
              <a:t>Francine </a:t>
            </a:r>
            <a:r>
              <a:rPr lang="en-US" sz="2000" b="1" i="1" dirty="0" err="1"/>
              <a:t>Goh</a:t>
            </a:r>
            <a:endParaRPr lang="en-US" sz="2000" b="1" i="1" dirty="0"/>
          </a:p>
          <a:p>
            <a:r>
              <a:rPr lang="en-US" sz="2000" i="1" dirty="0"/>
              <a:t>U. Nebraska-Lincoln</a:t>
            </a:r>
          </a:p>
        </p:txBody>
      </p:sp>
      <p:sp>
        <p:nvSpPr>
          <p:cNvPr id="8" name="TextBox 7"/>
          <p:cNvSpPr txBox="1"/>
          <p:nvPr/>
        </p:nvSpPr>
        <p:spPr>
          <a:xfrm>
            <a:off x="7630395" y="5785353"/>
            <a:ext cx="1930785" cy="707886"/>
          </a:xfrm>
          <a:prstGeom prst="rect">
            <a:avLst/>
          </a:prstGeom>
          <a:noFill/>
        </p:spPr>
        <p:txBody>
          <a:bodyPr wrap="none" rtlCol="0">
            <a:spAutoFit/>
          </a:bodyPr>
          <a:lstStyle/>
          <a:p>
            <a:r>
              <a:rPr lang="en-US" sz="2000" b="1" i="1" dirty="0"/>
              <a:t>Farah </a:t>
            </a:r>
            <a:r>
              <a:rPr lang="en-US" sz="2000" b="1" i="1" dirty="0" err="1"/>
              <a:t>Naaz</a:t>
            </a:r>
            <a:endParaRPr lang="en-US" sz="2000" b="1" i="1" dirty="0"/>
          </a:p>
          <a:p>
            <a:r>
              <a:rPr lang="en-US" sz="2000" i="1" dirty="0"/>
              <a:t>Johns Hopkins U.</a:t>
            </a:r>
          </a:p>
        </p:txBody>
      </p:sp>
      <p:sp>
        <p:nvSpPr>
          <p:cNvPr id="9" name="Rounded Rectangle 8">
            <a:extLst>
              <a:ext uri="{FF2B5EF4-FFF2-40B4-BE49-F238E27FC236}">
                <a16:creationId xmlns:a16="http://schemas.microsoft.com/office/drawing/2014/main" id="{41FDAC5F-C0B8-7646-83A1-167419019A2F}"/>
              </a:ext>
            </a:extLst>
          </p:cNvPr>
          <p:cNvSpPr/>
          <p:nvPr/>
        </p:nvSpPr>
        <p:spPr>
          <a:xfrm>
            <a:off x="9802881" y="1366883"/>
            <a:ext cx="2547942" cy="877330"/>
          </a:xfrm>
          <a:prstGeom prst="roundRect">
            <a:avLst/>
          </a:prstGeom>
          <a:solidFill>
            <a:schemeClr val="accent4">
              <a:lumMod val="40000"/>
              <a:lumOff val="6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Crowdfunded via </a:t>
            </a:r>
            <a:r>
              <a:rPr lang="en-US" dirty="0" err="1">
                <a:solidFill>
                  <a:sysClr val="windowText" lastClr="000000"/>
                </a:solidFill>
              </a:rPr>
              <a:t>Experiment.com</a:t>
            </a:r>
            <a:r>
              <a:rPr lang="en-US" dirty="0">
                <a:solidFill>
                  <a:sysClr val="windowText" lastClr="000000"/>
                </a:solidFill>
              </a:rPr>
              <a:t> !</a:t>
            </a:r>
          </a:p>
        </p:txBody>
      </p:sp>
      <p:pic>
        <p:nvPicPr>
          <p:cNvPr id="5" name="Picture 4">
            <a:extLst>
              <a:ext uri="{FF2B5EF4-FFF2-40B4-BE49-F238E27FC236}">
                <a16:creationId xmlns:a16="http://schemas.microsoft.com/office/drawing/2014/main" id="{C44BEAB6-DCD2-A743-88CD-E71320C762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385" y="332573"/>
            <a:ext cx="2967044" cy="4468526"/>
          </a:xfrm>
          <a:prstGeom prst="rect">
            <a:avLst/>
          </a:prstGeom>
        </p:spPr>
      </p:pic>
      <p:sp>
        <p:nvSpPr>
          <p:cNvPr id="10" name="Rectangle 9">
            <a:extLst>
              <a:ext uri="{FF2B5EF4-FFF2-40B4-BE49-F238E27FC236}">
                <a16:creationId xmlns:a16="http://schemas.microsoft.com/office/drawing/2014/main" id="{98040A31-3C6C-EC4A-98FB-52123DCCA99B}"/>
              </a:ext>
            </a:extLst>
          </p:cNvPr>
          <p:cNvSpPr/>
          <p:nvPr/>
        </p:nvSpPr>
        <p:spPr>
          <a:xfrm>
            <a:off x="3269247" y="718704"/>
            <a:ext cx="6867215"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Finley, J. R., </a:t>
            </a:r>
            <a:r>
              <a:rPr lang="en-US" dirty="0" err="1">
                <a:latin typeface="Times New Roman" panose="02020603050405020304" pitchFamily="18" charset="0"/>
                <a:cs typeface="Times New Roman" panose="02020603050405020304" pitchFamily="18" charset="0"/>
              </a:rPr>
              <a:t>Naaz</a:t>
            </a:r>
            <a:r>
              <a:rPr lang="en-US" dirty="0">
                <a:latin typeface="Times New Roman" panose="02020603050405020304" pitchFamily="18" charset="0"/>
                <a:cs typeface="Times New Roman" panose="02020603050405020304" pitchFamily="18" charset="0"/>
              </a:rPr>
              <a:t>, F., &amp; Goh, F. W. (2018). Memory and technology: How we use information in the brain and the world. Springer.</a:t>
            </a:r>
          </a:p>
          <a:p>
            <a:r>
              <a:rPr lang="en-US" dirty="0">
                <a:latin typeface="Times New Roman" panose="02020603050405020304" pitchFamily="18" charset="0"/>
                <a:cs typeface="Times New Roman" panose="02020603050405020304" pitchFamily="18" charset="0"/>
              </a:rPr>
              <a:t> ISBN : 978-3-319-99168-9 </a:t>
            </a:r>
          </a:p>
        </p:txBody>
      </p:sp>
    </p:spTree>
    <p:extLst>
      <p:ext uri="{BB962C8B-B14F-4D97-AF65-F5344CB8AC3E}">
        <p14:creationId xmlns:p14="http://schemas.microsoft.com/office/powerpoint/2010/main" val="29415577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7" y="70887"/>
            <a:ext cx="8229600" cy="1143000"/>
          </a:xfrm>
        </p:spPr>
        <p:txBody>
          <a:bodyPr/>
          <a:lstStyle/>
          <a:p>
            <a:pPr algn="l"/>
            <a:r>
              <a:rPr lang="en-US" b="1" dirty="0"/>
              <a:t>Method</a:t>
            </a:r>
            <a:r>
              <a:rPr lang="en-US" dirty="0"/>
              <a:t> </a:t>
            </a:r>
            <a:r>
              <a:rPr lang="en-US" sz="3600" dirty="0"/>
              <a:t>(Finley, Naaz, &amp; Goh, 2018)</a:t>
            </a:r>
            <a:endParaRPr lang="en-US" dirty="0"/>
          </a:p>
        </p:txBody>
      </p:sp>
      <p:sp>
        <p:nvSpPr>
          <p:cNvPr id="3" name="Content Placeholder 2"/>
          <p:cNvSpPr>
            <a:spLocks noGrp="1"/>
          </p:cNvSpPr>
          <p:nvPr>
            <p:ph idx="1"/>
          </p:nvPr>
        </p:nvSpPr>
        <p:spPr>
          <a:xfrm>
            <a:off x="632553" y="1330137"/>
            <a:ext cx="8229600" cy="5033962"/>
          </a:xfrm>
        </p:spPr>
        <p:txBody>
          <a:bodyPr>
            <a:normAutofit/>
          </a:bodyPr>
          <a:lstStyle/>
          <a:p>
            <a:r>
              <a:rPr lang="en-US" dirty="0"/>
              <a:t>Survey</a:t>
            </a:r>
            <a:br>
              <a:rPr lang="en-US" dirty="0"/>
            </a:br>
            <a:r>
              <a:rPr lang="en-US" dirty="0"/>
              <a:t>Participants</a:t>
            </a:r>
          </a:p>
          <a:p>
            <a:pPr lvl="1"/>
            <a:r>
              <a:rPr lang="en-US" i="1" dirty="0"/>
              <a:t>N</a:t>
            </a:r>
            <a:r>
              <a:rPr lang="en-US" dirty="0"/>
              <a:t> = 476 </a:t>
            </a:r>
            <a:r>
              <a:rPr lang="en-US" dirty="0" err="1"/>
              <a:t>MTurk</a:t>
            </a:r>
            <a:endParaRPr lang="en-US" dirty="0"/>
          </a:p>
          <a:p>
            <a:pPr lvl="1"/>
            <a:r>
              <a:rPr lang="en-US" dirty="0"/>
              <a:t>Summer 2015</a:t>
            </a:r>
          </a:p>
          <a:p>
            <a:r>
              <a:rPr lang="en-US" dirty="0"/>
              <a:t>Questionnaire</a:t>
            </a:r>
          </a:p>
          <a:p>
            <a:pPr lvl="1"/>
            <a:r>
              <a:rPr lang="en-US" dirty="0"/>
              <a:t>136 Qs</a:t>
            </a:r>
          </a:p>
          <a:p>
            <a:pPr lvl="1"/>
            <a:r>
              <a:rPr lang="en-US" dirty="0"/>
              <a:t>mostly rating scales</a:t>
            </a:r>
          </a:p>
          <a:p>
            <a:pPr lvl="1"/>
            <a:r>
              <a:rPr lang="en-US" dirty="0"/>
              <a:t>some open-ended</a:t>
            </a:r>
          </a:p>
        </p:txBody>
      </p:sp>
      <p:sp>
        <p:nvSpPr>
          <p:cNvPr id="4" name="Rounded Rectangular Callout 3">
            <a:extLst>
              <a:ext uri="{FF2B5EF4-FFF2-40B4-BE49-F238E27FC236}">
                <a16:creationId xmlns:a16="http://schemas.microsoft.com/office/drawing/2014/main" id="{75AC45F2-E80A-984D-9FC9-37AA5182FD59}"/>
              </a:ext>
            </a:extLst>
          </p:cNvPr>
          <p:cNvSpPr/>
          <p:nvPr/>
        </p:nvSpPr>
        <p:spPr>
          <a:xfrm>
            <a:off x="4672669" y="1358782"/>
            <a:ext cx="5134062" cy="1711354"/>
          </a:xfrm>
          <a:prstGeom prst="wedgeRoundRectCallout">
            <a:avLst>
              <a:gd name="adj1" fmla="val -75245"/>
              <a:gd name="adj2" fmla="val 57598"/>
              <a:gd name="adj3" fmla="val 16667"/>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ysClr val="windowText" lastClr="000000"/>
                </a:solidFill>
                <a:latin typeface="Times New Roman" panose="02020603050405020304" pitchFamily="18" charset="0"/>
                <a:cs typeface="Times New Roman" panose="02020603050405020304" pitchFamily="18" charset="0"/>
              </a:rPr>
              <a:t>“</a:t>
            </a:r>
            <a:r>
              <a:rPr lang="en-US" sz="2000" i="1" dirty="0">
                <a:solidFill>
                  <a:sysClr val="windowText" lastClr="000000"/>
                </a:solidFill>
                <a:latin typeface="Times New Roman" panose="02020603050405020304" pitchFamily="18" charset="0"/>
                <a:cs typeface="Times New Roman" panose="02020603050405020304" pitchFamily="18" charset="0"/>
              </a:rPr>
              <a:t>Internal memory </a:t>
            </a:r>
            <a:r>
              <a:rPr lang="en-US" sz="2000" dirty="0">
                <a:solidFill>
                  <a:sysClr val="windowText" lastClr="000000"/>
                </a:solidFill>
                <a:latin typeface="Times New Roman" panose="02020603050405020304" pitchFamily="18" charset="0"/>
                <a:cs typeface="Times New Roman" panose="02020603050405020304" pitchFamily="18" charset="0"/>
              </a:rPr>
              <a:t>refers to information stored in your own brain.  </a:t>
            </a:r>
            <a:r>
              <a:rPr lang="en-US" sz="2000" i="1" dirty="0">
                <a:solidFill>
                  <a:sysClr val="windowText" lastClr="000000"/>
                </a:solidFill>
                <a:latin typeface="Times New Roman" panose="02020603050405020304" pitchFamily="18" charset="0"/>
                <a:cs typeface="Times New Roman" panose="02020603050405020304" pitchFamily="18" charset="0"/>
              </a:rPr>
              <a:t>External memory </a:t>
            </a:r>
            <a:r>
              <a:rPr lang="en-US" sz="2000" dirty="0">
                <a:solidFill>
                  <a:sysClr val="windowText" lastClr="000000"/>
                </a:solidFill>
                <a:latin typeface="Times New Roman" panose="02020603050405020304" pitchFamily="18" charset="0"/>
                <a:cs typeface="Times New Roman" panose="02020603050405020304" pitchFamily="18" charset="0"/>
              </a:rPr>
              <a:t>refers to information stored in the world outside of your brain, and it could be low-tech (e.g., paper) or high-tech (e.g., computer).”</a:t>
            </a:r>
          </a:p>
        </p:txBody>
      </p:sp>
      <p:sp>
        <p:nvSpPr>
          <p:cNvPr id="8" name="Rectangular Callout 7">
            <a:extLst>
              <a:ext uri="{FF2B5EF4-FFF2-40B4-BE49-F238E27FC236}">
                <a16:creationId xmlns:a16="http://schemas.microsoft.com/office/drawing/2014/main" id="{E44E95CA-37A7-1649-A032-0647E5995295}"/>
              </a:ext>
            </a:extLst>
          </p:cNvPr>
          <p:cNvSpPr/>
          <p:nvPr/>
        </p:nvSpPr>
        <p:spPr>
          <a:xfrm>
            <a:off x="4997041" y="3898409"/>
            <a:ext cx="3803009" cy="707886"/>
          </a:xfrm>
          <a:prstGeom prst="wedgeRectCallout">
            <a:avLst>
              <a:gd name="adj1" fmla="val -82377"/>
              <a:gd name="adj2" fmla="val 20966"/>
            </a:avLst>
          </a:prstGeom>
          <a:solidFill>
            <a:srgbClr val="DCE6F2"/>
          </a:solidFill>
          <a:ln>
            <a:solidFill>
              <a:srgbClr val="000000"/>
            </a:solidFill>
          </a:ln>
        </p:spPr>
        <p:txBody>
          <a:bodyPr wrap="square">
            <a:spAutoFit/>
          </a:bodyPr>
          <a:lstStyle/>
          <a:p>
            <a:r>
              <a:rPr lang="en-US" sz="2000" dirty="0"/>
              <a:t>126. Something that human memory works better for:</a:t>
            </a:r>
          </a:p>
        </p:txBody>
      </p:sp>
      <p:sp>
        <p:nvSpPr>
          <p:cNvPr id="10" name="Rectangular Callout 9">
            <a:extLst>
              <a:ext uri="{FF2B5EF4-FFF2-40B4-BE49-F238E27FC236}">
                <a16:creationId xmlns:a16="http://schemas.microsoft.com/office/drawing/2014/main" id="{85627887-F95F-734E-98E5-5B47E6F0DD85}"/>
              </a:ext>
            </a:extLst>
          </p:cNvPr>
          <p:cNvSpPr/>
          <p:nvPr/>
        </p:nvSpPr>
        <p:spPr>
          <a:xfrm>
            <a:off x="4997041" y="5251138"/>
            <a:ext cx="3803009" cy="707886"/>
          </a:xfrm>
          <a:prstGeom prst="wedgeRectCallout">
            <a:avLst>
              <a:gd name="adj1" fmla="val -79951"/>
              <a:gd name="adj2" fmla="val -160746"/>
            </a:avLst>
          </a:prstGeom>
          <a:solidFill>
            <a:srgbClr val="DCE6F2"/>
          </a:solidFill>
          <a:ln>
            <a:solidFill>
              <a:srgbClr val="000000"/>
            </a:solidFill>
          </a:ln>
        </p:spPr>
        <p:txBody>
          <a:bodyPr wrap="square">
            <a:spAutoFit/>
          </a:bodyPr>
          <a:lstStyle/>
          <a:p>
            <a:r>
              <a:rPr lang="en-US" sz="2000" dirty="0"/>
              <a:t>127. Something that external memory works better for:</a:t>
            </a:r>
          </a:p>
        </p:txBody>
      </p:sp>
    </p:spTree>
    <p:extLst>
      <p:ext uri="{BB962C8B-B14F-4D97-AF65-F5344CB8AC3E}">
        <p14:creationId xmlns:p14="http://schemas.microsoft.com/office/powerpoint/2010/main" val="2832189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ppt_x</p:attrName>
                                        </p:attrNameLst>
                                      </p:cBhvr>
                                      <p:tavLst>
                                        <p:tav tm="0">
                                          <p:val>
                                            <p:strVal val="#ppt_x-#ppt_w*1.125000"/>
                                          </p:val>
                                        </p:tav>
                                        <p:tav tm="100000">
                                          <p:val>
                                            <p:strVal val="#ppt_x"/>
                                          </p:val>
                                        </p:tav>
                                      </p:tavLst>
                                    </p:anim>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ppt_x</p:attrName>
                                        </p:attrNameLst>
                                      </p:cBhvr>
                                      <p:tavLst>
                                        <p:tav tm="0">
                                          <p:val>
                                            <p:strVal val="#ppt_x-#ppt_w*1.125000"/>
                                          </p:val>
                                        </p:tav>
                                        <p:tav tm="100000">
                                          <p:val>
                                            <p:strVal val="#ppt_x"/>
                                          </p:val>
                                        </p:tav>
                                      </p:tavLst>
                                    </p:anim>
                                    <p:animEffect transition="in" filter="wipe(righ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64" y="-17462"/>
            <a:ext cx="8229600" cy="1143000"/>
          </a:xfrm>
        </p:spPr>
        <p:txBody>
          <a:bodyPr>
            <a:normAutofit fontScale="90000"/>
          </a:bodyPr>
          <a:lstStyle/>
          <a:p>
            <a:r>
              <a:rPr lang="en-US" b="1" dirty="0"/>
              <a:t>Results</a:t>
            </a:r>
            <a:r>
              <a:rPr lang="en-US" dirty="0"/>
              <a:t> </a:t>
            </a:r>
            <a:r>
              <a:rPr lang="en-US" sz="4000" dirty="0"/>
              <a:t>(Finley, Naaz, &amp; Goh, 2018)</a:t>
            </a:r>
            <a:br>
              <a:rPr lang="en-US" sz="4000" dirty="0"/>
            </a:br>
            <a:r>
              <a:rPr lang="en-US" dirty="0"/>
              <a:t>Different types/purposes of memory</a:t>
            </a:r>
          </a:p>
        </p:txBody>
      </p:sp>
      <p:sp>
        <p:nvSpPr>
          <p:cNvPr id="3" name="Content Placeholder 2"/>
          <p:cNvSpPr>
            <a:spLocks noGrp="1"/>
          </p:cNvSpPr>
          <p:nvPr>
            <p:ph idx="1"/>
          </p:nvPr>
        </p:nvSpPr>
        <p:spPr>
          <a:xfrm>
            <a:off x="450330" y="1236639"/>
            <a:ext cx="8229600" cy="1701799"/>
          </a:xfrm>
        </p:spPr>
        <p:txBody>
          <a:bodyPr>
            <a:noAutofit/>
          </a:bodyPr>
          <a:lstStyle/>
          <a:p>
            <a:r>
              <a:rPr lang="en-US" sz="2000" b="1" u="sng" dirty="0"/>
              <a:t>Episodic</a:t>
            </a:r>
            <a:r>
              <a:rPr lang="en-US" sz="2000" dirty="0"/>
              <a:t>: specific experiences</a:t>
            </a:r>
          </a:p>
          <a:p>
            <a:r>
              <a:rPr lang="en-US" sz="2000" b="1" u="sng" dirty="0"/>
              <a:t>Semantic</a:t>
            </a:r>
            <a:r>
              <a:rPr lang="en-US" sz="2000" dirty="0"/>
              <a:t>: general knowledge</a:t>
            </a:r>
          </a:p>
          <a:p>
            <a:r>
              <a:rPr lang="en-US" sz="2000" b="1" u="sng" dirty="0"/>
              <a:t>Procedural</a:t>
            </a:r>
            <a:r>
              <a:rPr lang="en-US" sz="2000" dirty="0"/>
              <a:t>: knowing </a:t>
            </a:r>
            <a:r>
              <a:rPr lang="en-US" sz="2000" i="1" dirty="0"/>
              <a:t>how</a:t>
            </a:r>
            <a:r>
              <a:rPr lang="en-US" sz="2000" dirty="0"/>
              <a:t> to do things</a:t>
            </a:r>
          </a:p>
          <a:p>
            <a:r>
              <a:rPr lang="en-US" sz="2000" b="1" u="sng" dirty="0"/>
              <a:t>Prospective</a:t>
            </a:r>
            <a:r>
              <a:rPr lang="en-US" sz="2000" dirty="0"/>
              <a:t>: remembering to do a future task</a:t>
            </a:r>
          </a:p>
        </p:txBody>
      </p:sp>
      <p:pic>
        <p:nvPicPr>
          <p:cNvPr id="5" name="Picture 4"/>
          <p:cNvPicPr>
            <a:picLocks noChangeAspect="1"/>
          </p:cNvPicPr>
          <p:nvPr/>
        </p:nvPicPr>
        <p:blipFill>
          <a:blip r:embed="rId3"/>
          <a:stretch>
            <a:fillRect/>
          </a:stretch>
        </p:blipFill>
        <p:spPr>
          <a:xfrm>
            <a:off x="4912640" y="2776720"/>
            <a:ext cx="6327484" cy="4000500"/>
          </a:xfrm>
          <a:prstGeom prst="rect">
            <a:avLst/>
          </a:prstGeom>
        </p:spPr>
      </p:pic>
      <p:sp>
        <p:nvSpPr>
          <p:cNvPr id="8" name="Rounded Rectangular Callout 7">
            <a:extLst>
              <a:ext uri="{FF2B5EF4-FFF2-40B4-BE49-F238E27FC236}">
                <a16:creationId xmlns:a16="http://schemas.microsoft.com/office/drawing/2014/main" id="{49F84D06-495A-DD49-953F-C2814A2B9125}"/>
              </a:ext>
            </a:extLst>
          </p:cNvPr>
          <p:cNvSpPr/>
          <p:nvPr/>
        </p:nvSpPr>
        <p:spPr>
          <a:xfrm>
            <a:off x="5831173" y="1176311"/>
            <a:ext cx="6231577" cy="1357027"/>
          </a:xfrm>
          <a:prstGeom prst="wedgeRoundRectCallout">
            <a:avLst>
              <a:gd name="adj1" fmla="val -78955"/>
              <a:gd name="adj2" fmla="val -35688"/>
              <a:gd name="adj3" fmla="val 16667"/>
            </a:avLst>
          </a:prstGeom>
          <a:solidFill>
            <a:srgbClr val="E6E0ED"/>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“Storing and replaying the most precious and nostalgic moments of our lives.” (internal)</a:t>
            </a:r>
          </a:p>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“to record events so that other people can have access to them like videotaping a wedding” (external)</a:t>
            </a:r>
          </a:p>
        </p:txBody>
      </p:sp>
      <p:sp>
        <p:nvSpPr>
          <p:cNvPr id="9" name="Rectangle 8">
            <a:extLst>
              <a:ext uri="{FF2B5EF4-FFF2-40B4-BE49-F238E27FC236}">
                <a16:creationId xmlns:a16="http://schemas.microsoft.com/office/drawing/2014/main" id="{965701BD-BF36-724C-97CA-EB8CBDC56A65}"/>
              </a:ext>
            </a:extLst>
          </p:cNvPr>
          <p:cNvSpPr/>
          <p:nvPr/>
        </p:nvSpPr>
        <p:spPr>
          <a:xfrm>
            <a:off x="450330" y="3721239"/>
            <a:ext cx="3803009" cy="707886"/>
          </a:xfrm>
          <a:prstGeom prst="rect">
            <a:avLst/>
          </a:prstGeom>
          <a:solidFill>
            <a:srgbClr val="DCE6F2"/>
          </a:solidFill>
          <a:ln>
            <a:solidFill>
              <a:srgbClr val="000000"/>
            </a:solidFill>
          </a:ln>
        </p:spPr>
        <p:txBody>
          <a:bodyPr wrap="square">
            <a:spAutoFit/>
          </a:bodyPr>
          <a:lstStyle/>
          <a:p>
            <a:r>
              <a:rPr lang="en-US" sz="2000" dirty="0"/>
              <a:t>126. Something that human memory works better for:</a:t>
            </a:r>
          </a:p>
        </p:txBody>
      </p:sp>
      <p:sp>
        <p:nvSpPr>
          <p:cNvPr id="10" name="Rectangle 9">
            <a:extLst>
              <a:ext uri="{FF2B5EF4-FFF2-40B4-BE49-F238E27FC236}">
                <a16:creationId xmlns:a16="http://schemas.microsoft.com/office/drawing/2014/main" id="{AB47047B-FB0C-2A41-A512-99FD3135F7C7}"/>
              </a:ext>
            </a:extLst>
          </p:cNvPr>
          <p:cNvSpPr/>
          <p:nvPr/>
        </p:nvSpPr>
        <p:spPr>
          <a:xfrm>
            <a:off x="450329" y="4608626"/>
            <a:ext cx="3803009" cy="707886"/>
          </a:xfrm>
          <a:prstGeom prst="rect">
            <a:avLst/>
          </a:prstGeom>
          <a:solidFill>
            <a:srgbClr val="DCE6F2"/>
          </a:solidFill>
          <a:ln>
            <a:solidFill>
              <a:srgbClr val="000000"/>
            </a:solidFill>
          </a:ln>
        </p:spPr>
        <p:txBody>
          <a:bodyPr wrap="square">
            <a:spAutoFit/>
          </a:bodyPr>
          <a:lstStyle/>
          <a:p>
            <a:r>
              <a:rPr lang="en-US" sz="2000" dirty="0"/>
              <a:t>127. Something that external memory works better for:</a:t>
            </a:r>
          </a:p>
        </p:txBody>
      </p:sp>
      <p:sp>
        <p:nvSpPr>
          <p:cNvPr id="11" name="Rounded Rectangular Callout 10">
            <a:extLst>
              <a:ext uri="{FF2B5EF4-FFF2-40B4-BE49-F238E27FC236}">
                <a16:creationId xmlns:a16="http://schemas.microsoft.com/office/drawing/2014/main" id="{FF98AEA7-C827-6440-A91C-AD89EE36C9C8}"/>
              </a:ext>
            </a:extLst>
          </p:cNvPr>
          <p:cNvSpPr/>
          <p:nvPr/>
        </p:nvSpPr>
        <p:spPr>
          <a:xfrm>
            <a:off x="5831173" y="1176310"/>
            <a:ext cx="6231577" cy="1357027"/>
          </a:xfrm>
          <a:prstGeom prst="wedgeRoundRectCallout">
            <a:avLst>
              <a:gd name="adj1" fmla="val -79436"/>
              <a:gd name="adj2" fmla="val -2549"/>
              <a:gd name="adj3" fmla="val 16667"/>
            </a:avLst>
          </a:prstGeom>
          <a:solidFill>
            <a:srgbClr val="E6E0ED"/>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passwords, names, trivia (internal)</a:t>
            </a:r>
          </a:p>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“stone cold facts” (external)</a:t>
            </a:r>
          </a:p>
        </p:txBody>
      </p:sp>
      <p:sp>
        <p:nvSpPr>
          <p:cNvPr id="12" name="Rounded Rectangular Callout 11">
            <a:extLst>
              <a:ext uri="{FF2B5EF4-FFF2-40B4-BE49-F238E27FC236}">
                <a16:creationId xmlns:a16="http://schemas.microsoft.com/office/drawing/2014/main" id="{5470053D-35BC-4F44-A958-BFC199B42147}"/>
              </a:ext>
            </a:extLst>
          </p:cNvPr>
          <p:cNvSpPr/>
          <p:nvPr/>
        </p:nvSpPr>
        <p:spPr>
          <a:xfrm>
            <a:off x="5830041" y="1185866"/>
            <a:ext cx="6231577" cy="1357027"/>
          </a:xfrm>
          <a:prstGeom prst="wedgeRoundRectCallout">
            <a:avLst>
              <a:gd name="adj1" fmla="val -67048"/>
              <a:gd name="adj2" fmla="val 25067"/>
              <a:gd name="adj3" fmla="val 16667"/>
            </a:avLst>
          </a:prstGeom>
          <a:solidFill>
            <a:srgbClr val="E6E0ED"/>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“Skills learned for specific reasons. You cannot rely on notes to do everything for you.” (internal)</a:t>
            </a:r>
          </a:p>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recipes, instructions, GPS directions (external)</a:t>
            </a:r>
          </a:p>
        </p:txBody>
      </p:sp>
      <p:sp>
        <p:nvSpPr>
          <p:cNvPr id="13" name="Rounded Rectangular Callout 12">
            <a:extLst>
              <a:ext uri="{FF2B5EF4-FFF2-40B4-BE49-F238E27FC236}">
                <a16:creationId xmlns:a16="http://schemas.microsoft.com/office/drawing/2014/main" id="{538B593F-5F33-D043-A764-36DDCF356B76}"/>
              </a:ext>
            </a:extLst>
          </p:cNvPr>
          <p:cNvSpPr/>
          <p:nvPr/>
        </p:nvSpPr>
        <p:spPr>
          <a:xfrm>
            <a:off x="5830041" y="1185866"/>
            <a:ext cx="6231577" cy="1357027"/>
          </a:xfrm>
          <a:prstGeom prst="wedgeRoundRectCallout">
            <a:avLst>
              <a:gd name="adj1" fmla="val -54900"/>
              <a:gd name="adj2" fmla="val 48817"/>
              <a:gd name="adj3" fmla="val 16667"/>
            </a:avLst>
          </a:prstGeom>
          <a:solidFill>
            <a:srgbClr val="E6E0ED"/>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to-dos in the near future (internal)</a:t>
            </a:r>
          </a:p>
          <a:p>
            <a:pPr marL="285750" indent="-285750">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appointments/to-dos further in the future. “An alarm will never forget what time something is” (external)</a:t>
            </a:r>
          </a:p>
        </p:txBody>
      </p:sp>
      <p:grpSp>
        <p:nvGrpSpPr>
          <p:cNvPr id="16" name="Group 15">
            <a:extLst>
              <a:ext uri="{FF2B5EF4-FFF2-40B4-BE49-F238E27FC236}">
                <a16:creationId xmlns:a16="http://schemas.microsoft.com/office/drawing/2014/main" id="{B3B28876-DA89-3644-9CC4-192303C1EBF9}"/>
              </a:ext>
            </a:extLst>
          </p:cNvPr>
          <p:cNvGrpSpPr/>
          <p:nvPr/>
        </p:nvGrpSpPr>
        <p:grpSpPr>
          <a:xfrm>
            <a:off x="6085189" y="3518941"/>
            <a:ext cx="4737708" cy="2402174"/>
            <a:chOff x="6085189" y="3518941"/>
            <a:chExt cx="4737708" cy="2402174"/>
          </a:xfrm>
        </p:grpSpPr>
        <p:sp>
          <p:nvSpPr>
            <p:cNvPr id="14" name="Rectangle 13">
              <a:extLst>
                <a:ext uri="{FF2B5EF4-FFF2-40B4-BE49-F238E27FC236}">
                  <a16:creationId xmlns:a16="http://schemas.microsoft.com/office/drawing/2014/main" id="{0FF2ECBA-3E99-4942-90D4-94A5B6967910}"/>
                </a:ext>
              </a:extLst>
            </p:cNvPr>
            <p:cNvSpPr/>
            <p:nvPr/>
          </p:nvSpPr>
          <p:spPr>
            <a:xfrm>
              <a:off x="6085189" y="3518941"/>
              <a:ext cx="2234352" cy="2402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A430FD-6704-FD4F-B756-5844AE125492}"/>
                </a:ext>
              </a:extLst>
            </p:cNvPr>
            <p:cNvSpPr/>
            <p:nvPr/>
          </p:nvSpPr>
          <p:spPr>
            <a:xfrm>
              <a:off x="8319540" y="5059180"/>
              <a:ext cx="2503357" cy="861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loud Callout 16">
            <a:extLst>
              <a:ext uri="{FF2B5EF4-FFF2-40B4-BE49-F238E27FC236}">
                <a16:creationId xmlns:a16="http://schemas.microsoft.com/office/drawing/2014/main" id="{4434CDC1-4F9A-AF44-9B15-263F318091E9}"/>
              </a:ext>
            </a:extLst>
          </p:cNvPr>
          <p:cNvSpPr/>
          <p:nvPr/>
        </p:nvSpPr>
        <p:spPr>
          <a:xfrm>
            <a:off x="97436" y="5482701"/>
            <a:ext cx="4228930" cy="1178394"/>
          </a:xfrm>
          <a:prstGeom prst="cloudCallout">
            <a:avLst>
              <a:gd name="adj1" fmla="val 68056"/>
              <a:gd name="adj2" fmla="val -4499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Wow!  A beautiful crossover interaction, from messy qualitative data…</a:t>
            </a:r>
          </a:p>
        </p:txBody>
      </p:sp>
    </p:spTree>
    <p:extLst>
      <p:ext uri="{BB962C8B-B14F-4D97-AF65-F5344CB8AC3E}">
        <p14:creationId xmlns:p14="http://schemas.microsoft.com/office/powerpoint/2010/main" val="4170259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9" presetClass="exit" presetSubtype="0" fill="hold" grpId="1" nodeType="withEffect">
                                  <p:stCondLst>
                                    <p:cond delay="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9" presetClass="exit" presetSubtype="0" fill="hold" grpId="1" nodeType="with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ppt_x</p:attrName>
                                        </p:attrNameLst>
                                      </p:cBhvr>
                                      <p:tavLst>
                                        <p:tav tm="0">
                                          <p:val>
                                            <p:strVal val="#ppt_x-#ppt_w*1.125000"/>
                                          </p:val>
                                        </p:tav>
                                        <p:tav tm="100000">
                                          <p:val>
                                            <p:strVal val="#ppt_x"/>
                                          </p:val>
                                        </p:tav>
                                      </p:tavLst>
                                    </p:anim>
                                    <p:animEffect transition="in" filter="wipe(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9" presetClass="exit" presetSubtype="0" fill="hold" grpId="1" nodeType="with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p:tgtEl>
                                          <p:spTgt spid="13"/>
                                        </p:tgtEl>
                                        <p:attrNameLst>
                                          <p:attrName>ppt_x</p:attrName>
                                        </p:attrNameLst>
                                      </p:cBhvr>
                                      <p:tavLst>
                                        <p:tav tm="0">
                                          <p:val>
                                            <p:strVal val="#ppt_x-#ppt_w*1.125000"/>
                                          </p:val>
                                        </p:tav>
                                        <p:tav tm="100000">
                                          <p:val>
                                            <p:strVal val="#ppt_x"/>
                                          </p:val>
                                        </p:tav>
                                      </p:tavLst>
                                    </p:anim>
                                    <p:animEffect transition="in" filter="wipe(righ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nodeType="clickEffect">
                                  <p:stCondLst>
                                    <p:cond delay="0"/>
                                  </p:stCondLst>
                                  <p:childTnLst>
                                    <p:animEffect transition="out" filter="wipe(left)">
                                      <p:cBhvr>
                                        <p:cTn id="63" dur="2000"/>
                                        <p:tgtEl>
                                          <p:spTgt spid="16"/>
                                        </p:tgtEl>
                                      </p:cBhvr>
                                    </p:animEffect>
                                    <p:set>
                                      <p:cBhvr>
                                        <p:cTn id="64" dur="1" fill="hold">
                                          <p:stCondLst>
                                            <p:cond delay="19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8" grpId="1" animBg="1"/>
      <p:bldP spid="11" grpId="0" animBg="1"/>
      <p:bldP spid="11" grpId="1" animBg="1"/>
      <p:bldP spid="12" grpId="0" animBg="1"/>
      <p:bldP spid="12" grpId="1" animBg="1"/>
      <p:bldP spid="13" grpId="0" animBg="1"/>
      <p:bldP spid="13" grpId="1"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EC3AC-AC74-DA40-AC25-2761F290AE12}"/>
              </a:ext>
            </a:extLst>
          </p:cNvPr>
          <p:cNvSpPr>
            <a:spLocks noGrp="1"/>
          </p:cNvSpPr>
          <p:nvPr>
            <p:ph idx="1"/>
          </p:nvPr>
        </p:nvSpPr>
        <p:spPr/>
        <p:txBody>
          <a:bodyPr/>
          <a:lstStyle/>
          <a:p>
            <a:r>
              <a:rPr lang="en-US"/>
              <a:t>Let’s ask people even MORE directly about their different uses of internal and external memory.</a:t>
            </a:r>
          </a:p>
          <a:p>
            <a:pPr lvl="1"/>
            <a:r>
              <a:rPr lang="en-US"/>
              <a:t>and straight-up </a:t>
            </a:r>
            <a:r>
              <a:rPr lang="en-US" u="sng"/>
              <a:t>tell</a:t>
            </a:r>
            <a:r>
              <a:rPr lang="en-US"/>
              <a:t> them about the episodic vs. semantic distinction, etc.</a:t>
            </a:r>
          </a:p>
          <a:p>
            <a:pPr lvl="1"/>
            <a:r>
              <a:rPr lang="en-US"/>
              <a:t>see if we replicate our previous results…</a:t>
            </a:r>
          </a:p>
        </p:txBody>
      </p:sp>
      <p:pic>
        <p:nvPicPr>
          <p:cNvPr id="4100" name="Picture 4" descr="Rendered Image">
            <a:extLst>
              <a:ext uri="{FF2B5EF4-FFF2-40B4-BE49-F238E27FC236}">
                <a16:creationId xmlns:a16="http://schemas.microsoft.com/office/drawing/2014/main" id="{5A19F3D9-A2EF-134B-B620-825F8C02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89" y="446895"/>
            <a:ext cx="8641830" cy="89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4120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7" y="70887"/>
            <a:ext cx="6206455" cy="1143000"/>
          </a:xfrm>
        </p:spPr>
        <p:txBody>
          <a:bodyPr/>
          <a:lstStyle/>
          <a:p>
            <a:pPr algn="l"/>
            <a:r>
              <a:rPr lang="en-US" b="1" dirty="0"/>
              <a:t>Method</a:t>
            </a:r>
            <a:r>
              <a:rPr lang="en-US" dirty="0"/>
              <a:t> </a:t>
            </a:r>
            <a:r>
              <a:rPr lang="en-US" sz="3600" dirty="0"/>
              <a:t>(Finley &amp; Naaz, 2021)</a:t>
            </a:r>
            <a:endParaRPr lang="en-US" dirty="0"/>
          </a:p>
        </p:txBody>
      </p:sp>
      <p:sp>
        <p:nvSpPr>
          <p:cNvPr id="3" name="Content Placeholder 2"/>
          <p:cNvSpPr>
            <a:spLocks noGrp="1"/>
          </p:cNvSpPr>
          <p:nvPr>
            <p:ph idx="1"/>
          </p:nvPr>
        </p:nvSpPr>
        <p:spPr>
          <a:xfrm>
            <a:off x="632553" y="1330137"/>
            <a:ext cx="9500798" cy="5033962"/>
          </a:xfrm>
        </p:spPr>
        <p:txBody>
          <a:bodyPr>
            <a:normAutofit/>
          </a:bodyPr>
          <a:lstStyle/>
          <a:p>
            <a:r>
              <a:rPr lang="en-US" dirty="0"/>
              <a:t>Participants</a:t>
            </a:r>
          </a:p>
          <a:p>
            <a:pPr lvl="1"/>
            <a:r>
              <a:rPr lang="en-US" i="1" dirty="0"/>
              <a:t>N</a:t>
            </a:r>
            <a:r>
              <a:rPr lang="en-US" dirty="0"/>
              <a:t> = 51 undergraduates</a:t>
            </a:r>
          </a:p>
          <a:p>
            <a:pPr lvl="1"/>
            <a:r>
              <a:rPr lang="en-US" dirty="0"/>
              <a:t>Spring/Summer 2020</a:t>
            </a:r>
          </a:p>
          <a:p>
            <a:r>
              <a:rPr lang="en-US" dirty="0"/>
              <a:t>Experimental design</a:t>
            </a:r>
          </a:p>
          <a:p>
            <a:pPr lvl="1"/>
            <a:r>
              <a:rPr lang="en-US" dirty="0"/>
              <a:t>IV1: form of memory</a:t>
            </a:r>
          </a:p>
          <a:p>
            <a:pPr lvl="2"/>
            <a:r>
              <a:rPr lang="en-US" b="1" dirty="0"/>
              <a:t>internal memory </a:t>
            </a:r>
            <a:r>
              <a:rPr lang="en-US" dirty="0"/>
              <a:t>(“information stored in your own brain”)</a:t>
            </a:r>
          </a:p>
          <a:p>
            <a:pPr lvl="2"/>
            <a:r>
              <a:rPr lang="en-US" b="1" dirty="0"/>
              <a:t>external memory </a:t>
            </a:r>
            <a:r>
              <a:rPr lang="en-US" dirty="0"/>
              <a:t>(“information stored in the world outside of your brain…”)</a:t>
            </a:r>
          </a:p>
          <a:p>
            <a:pPr lvl="1"/>
            <a:r>
              <a:rPr lang="en-US" dirty="0"/>
              <a:t>IV2: purpose of memory</a:t>
            </a:r>
          </a:p>
          <a:p>
            <a:pPr lvl="2"/>
            <a:r>
              <a:rPr lang="en-US" b="1" dirty="0"/>
              <a:t>episodic</a:t>
            </a:r>
            <a:r>
              <a:rPr lang="en-US" dirty="0"/>
              <a:t> (“memory of personally experienced past events”)</a:t>
            </a:r>
          </a:p>
          <a:p>
            <a:pPr lvl="2"/>
            <a:r>
              <a:rPr lang="en-US" b="1" dirty="0"/>
              <a:t>semantic</a:t>
            </a:r>
            <a:r>
              <a:rPr lang="en-US" dirty="0"/>
              <a:t> (“memory of factual information”)</a:t>
            </a:r>
          </a:p>
          <a:p>
            <a:pPr lvl="2"/>
            <a:r>
              <a:rPr lang="en-US" b="1" dirty="0"/>
              <a:t>procedural</a:t>
            </a:r>
            <a:r>
              <a:rPr lang="en-US" dirty="0"/>
              <a:t> (“memory of how to perform a task”)</a:t>
            </a:r>
          </a:p>
          <a:p>
            <a:pPr lvl="2"/>
            <a:r>
              <a:rPr lang="en-US" b="1" dirty="0"/>
              <a:t>prospective</a:t>
            </a:r>
            <a:r>
              <a:rPr lang="en-US" dirty="0"/>
              <a:t> (“remembering to do something in the future”)</a:t>
            </a:r>
          </a:p>
          <a:p>
            <a:pPr lvl="1"/>
            <a:r>
              <a:rPr lang="en-US" dirty="0"/>
              <a:t>DVs: 1-7 ratings on frequency of use, dependability, and ease of use</a:t>
            </a:r>
          </a:p>
        </p:txBody>
      </p:sp>
      <p:sp>
        <p:nvSpPr>
          <p:cNvPr id="8" name="Rounded Rectangular Callout 7">
            <a:extLst>
              <a:ext uri="{FF2B5EF4-FFF2-40B4-BE49-F238E27FC236}">
                <a16:creationId xmlns:a16="http://schemas.microsoft.com/office/drawing/2014/main" id="{E70D86B7-95A4-C346-A561-E408168E1862}"/>
              </a:ext>
            </a:extLst>
          </p:cNvPr>
          <p:cNvSpPr/>
          <p:nvPr/>
        </p:nvSpPr>
        <p:spPr>
          <a:xfrm>
            <a:off x="6239141" y="130847"/>
            <a:ext cx="1323397" cy="275146"/>
          </a:xfrm>
          <a:prstGeom prst="wedgeRoundRectCallout">
            <a:avLst>
              <a:gd name="adj1" fmla="val -75245"/>
              <a:gd name="adj2" fmla="val 57598"/>
              <a:gd name="adj3" fmla="val 16667"/>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Hopefully!</a:t>
            </a:r>
          </a:p>
        </p:txBody>
      </p:sp>
    </p:spTree>
    <p:extLst>
      <p:ext uri="{BB962C8B-B14F-4D97-AF65-F5344CB8AC3E}">
        <p14:creationId xmlns:p14="http://schemas.microsoft.com/office/powerpoint/2010/main" val="388848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12741</TotalTime>
  <Words>1881</Words>
  <Application>Microsoft Macintosh PowerPoint</Application>
  <PresentationFormat>Widescreen</PresentationFormat>
  <Paragraphs>194</Paragraphs>
  <Slides>14</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Heavy Oblique</vt:lpstr>
      <vt:lpstr>Calibri</vt:lpstr>
      <vt:lpstr>Calibri Light</vt:lpstr>
      <vt:lpstr>Times New Roman</vt:lpstr>
      <vt:lpstr>Office Theme</vt:lpstr>
      <vt:lpstr>Strategic Use of  Internal and External Memory  in Everyday Life:   Episodic vs. Semantic Purposes</vt:lpstr>
      <vt:lpstr>PowerPoint Presentation</vt:lpstr>
      <vt:lpstr>External Memory: part of the human condition</vt:lpstr>
      <vt:lpstr>Research Question</vt:lpstr>
      <vt:lpstr>PowerPoint Presentation</vt:lpstr>
      <vt:lpstr>Method (Finley, Naaz, &amp; Goh, 2018)</vt:lpstr>
      <vt:lpstr>Results (Finley, Naaz, &amp; Goh, 2018) Different types/purposes of memory</vt:lpstr>
      <vt:lpstr>PowerPoint Presentation</vt:lpstr>
      <vt:lpstr>Method (Finley &amp; Naaz, 2021)</vt:lpstr>
      <vt:lpstr>Method</vt:lpstr>
      <vt:lpstr>Results (Finley &amp; Naaz, 2021)</vt:lpstr>
      <vt:lpstr>Interplay of Internal &amp; External Memory (from Finley et al., 2018)</vt:lpstr>
      <vt:lpstr>Strategic Use of  Internal and External Memory  in Everyday Life:   Episodic vs. Semantic Purposes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Use of Internal and External Memory in Everyday Life</dc:title>
  <dc:creator>Finley, Jason</dc:creator>
  <cp:lastModifiedBy>Finley, Jason</cp:lastModifiedBy>
  <cp:revision>68</cp:revision>
  <dcterms:created xsi:type="dcterms:W3CDTF">2021-07-06T19:34:25Z</dcterms:created>
  <dcterms:modified xsi:type="dcterms:W3CDTF">2021-07-15T15:55:38Z</dcterms:modified>
</cp:coreProperties>
</file>